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7"/>
  </p:notesMasterIdLst>
  <p:sldIdLst>
    <p:sldId id="256" r:id="rId5"/>
    <p:sldId id="316" r:id="rId6"/>
    <p:sldId id="257" r:id="rId7"/>
    <p:sldId id="259" r:id="rId8"/>
    <p:sldId id="260" r:id="rId9"/>
    <p:sldId id="261" r:id="rId10"/>
    <p:sldId id="262" r:id="rId11"/>
    <p:sldId id="263" r:id="rId12"/>
    <p:sldId id="264" r:id="rId13"/>
    <p:sldId id="258" r:id="rId14"/>
    <p:sldId id="317" r:id="rId15"/>
    <p:sldId id="318" r:id="rId16"/>
    <p:sldId id="319" r:id="rId17"/>
    <p:sldId id="324" r:id="rId18"/>
    <p:sldId id="320" r:id="rId19"/>
    <p:sldId id="322" r:id="rId20"/>
    <p:sldId id="323" r:id="rId21"/>
    <p:sldId id="321" r:id="rId22"/>
    <p:sldId id="325" r:id="rId23"/>
    <p:sldId id="326" r:id="rId24"/>
    <p:sldId id="327" r:id="rId25"/>
    <p:sldId id="328" r:id="rId26"/>
    <p:sldId id="329" r:id="rId27"/>
    <p:sldId id="313" r:id="rId28"/>
    <p:sldId id="314" r:id="rId29"/>
    <p:sldId id="268" r:id="rId30"/>
    <p:sldId id="265" r:id="rId31"/>
    <p:sldId id="267" r:id="rId32"/>
    <p:sldId id="269" r:id="rId33"/>
    <p:sldId id="270" r:id="rId34"/>
    <p:sldId id="271" r:id="rId35"/>
    <p:sldId id="315" r:id="rId36"/>
    <p:sldId id="273" r:id="rId37"/>
    <p:sldId id="330" r:id="rId38"/>
    <p:sldId id="272" r:id="rId39"/>
    <p:sldId id="310" r:id="rId40"/>
    <p:sldId id="312" r:id="rId41"/>
    <p:sldId id="311" r:id="rId42"/>
    <p:sldId id="280" r:id="rId43"/>
    <p:sldId id="281" r:id="rId44"/>
    <p:sldId id="282" r:id="rId45"/>
    <p:sldId id="275" r:id="rId46"/>
    <p:sldId id="284" r:id="rId47"/>
    <p:sldId id="285" r:id="rId48"/>
    <p:sldId id="274" r:id="rId49"/>
    <p:sldId id="286" r:id="rId50"/>
    <p:sldId id="287" r:id="rId51"/>
    <p:sldId id="293" r:id="rId52"/>
    <p:sldId id="276" r:id="rId53"/>
    <p:sldId id="288" r:id="rId54"/>
    <p:sldId id="289" r:id="rId55"/>
    <p:sldId id="294" r:id="rId56"/>
    <p:sldId id="278" r:id="rId57"/>
    <p:sldId id="290" r:id="rId58"/>
    <p:sldId id="291" r:id="rId59"/>
    <p:sldId id="292" r:id="rId60"/>
    <p:sldId id="279" r:id="rId61"/>
    <p:sldId id="297" r:id="rId62"/>
    <p:sldId id="296" r:id="rId63"/>
    <p:sldId id="277" r:id="rId64"/>
    <p:sldId id="298" r:id="rId65"/>
    <p:sldId id="295" r:id="rId66"/>
    <p:sldId id="283" r:id="rId67"/>
    <p:sldId id="299" r:id="rId68"/>
    <p:sldId id="300" r:id="rId69"/>
    <p:sldId id="301" r:id="rId70"/>
    <p:sldId id="302" r:id="rId71"/>
    <p:sldId id="304" r:id="rId72"/>
    <p:sldId id="308" r:id="rId73"/>
    <p:sldId id="309" r:id="rId74"/>
    <p:sldId id="306" r:id="rId75"/>
    <p:sldId id="307"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7713" autoAdjust="0"/>
  </p:normalViewPr>
  <p:slideViewPr>
    <p:cSldViewPr snapToGrid="0" snapToObjects="1">
      <p:cViewPr>
        <p:scale>
          <a:sx n="90" d="100"/>
          <a:sy n="90" d="100"/>
        </p:scale>
        <p:origin x="606" y="180"/>
      </p:cViewPr>
      <p:guideLst>
        <p:guide orient="horz" pos="2160"/>
        <p:guide pos="2880"/>
      </p:guideLst>
    </p:cSldViewPr>
  </p:slideViewPr>
  <p:outlineViewPr>
    <p:cViewPr>
      <p:scale>
        <a:sx n="33" d="100"/>
        <a:sy n="33" d="100"/>
      </p:scale>
      <p:origin x="0" y="113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DAB1E-CB49-B843-B9A2-139624B933ED}" type="datetimeFigureOut">
              <a:rPr lang="en-US" smtClean="0"/>
              <a:pPr/>
              <a:t>2/12/2019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27A86-1597-B342-A5F0-9AE8DE1E9E09}" type="slidenum">
              <a:rPr lang="en-US" smtClean="0"/>
              <a:pPr/>
              <a:t>‹#›</a:t>
            </a:fld>
            <a:endParaRPr lang="en-US" dirty="0"/>
          </a:p>
        </p:txBody>
      </p:sp>
    </p:spTree>
    <p:extLst>
      <p:ext uri="{BB962C8B-B14F-4D97-AF65-F5344CB8AC3E}">
        <p14:creationId xmlns:p14="http://schemas.microsoft.com/office/powerpoint/2010/main" val="1008758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a:t>
            </a:fld>
            <a:endParaRPr lang="en-US" dirty="0"/>
          </a:p>
        </p:txBody>
      </p:sp>
    </p:spTree>
    <p:extLst>
      <p:ext uri="{BB962C8B-B14F-4D97-AF65-F5344CB8AC3E}">
        <p14:creationId xmlns:p14="http://schemas.microsoft.com/office/powerpoint/2010/main" val="298425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there are different modes of natural</a:t>
            </a:r>
            <a:r>
              <a:rPr lang="en-US" baseline="0" dirty="0" smtClean="0"/>
              <a:t> selection. Use this interactive animation or another of your choosing to explain the differences in the three modes.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understand that sometimes natural selection, particularly stabilizing selection, maintains status quo rather than causing major trait changes in a population.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with natural</a:t>
            </a:r>
            <a:r>
              <a:rPr lang="en-US" baseline="0" dirty="0" smtClean="0"/>
              <a:t> selection. Students should already be familiar with natural selection so this one should help them understand how the model works without having to understand new concepts.</a:t>
            </a:r>
          </a:p>
          <a:p>
            <a:r>
              <a:rPr lang="en-US" baseline="0" dirty="0" smtClean="0"/>
              <a:t>Each group should set up the Original Population as they see it here.</a:t>
            </a:r>
          </a:p>
          <a:p>
            <a:r>
              <a:rPr lang="en-US" baseline="0" dirty="0" smtClean="0"/>
              <a:t>Have them read the scenario and predict and set up what the population would look like after the chemical spill using their dots.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 time to predict</a:t>
            </a:r>
            <a:r>
              <a:rPr lang="en-US" baseline="0" dirty="0" smtClean="0"/>
              <a:t> and show how the population would look after many generations.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to the population many generations later. This will help them see how the population changed as a result of natural selection.</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to the population many generations later. This will help them see how the population changed as a result of the mutation.</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24</a:t>
            </a:fld>
            <a:endParaRPr lang="en-US" dirty="0"/>
          </a:p>
        </p:txBody>
      </p:sp>
    </p:spTree>
    <p:extLst>
      <p:ext uri="{BB962C8B-B14F-4D97-AF65-F5344CB8AC3E}">
        <p14:creationId xmlns:p14="http://schemas.microsoft.com/office/powerpoint/2010/main" val="267329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students compare the original population to the population many generations later. This will help them see how the population changed as a result of migration/gene flow.</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Make</a:t>
            </a:r>
            <a:r>
              <a:rPr lang="en-US" baseline="0" dirty="0" smtClean="0"/>
              <a:t> sure students compare the original population of the population many generations later. This will help them see how the population changed as a result of genetic drift.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Discuss that genetic drift tends to happen in populations that are small, where random events could have significant impacts on the genetic makeup of the population. At this point, make sure you explain the bottleneck and founder’s effect.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http://www.bio.georgiasouthern.edu/bio-home/harvey/lect/lectures.html?flnm=nsln&amp;ttl=Population%20change%20and%20natural%20selection&amp;ccode=el&amp;mda=scrn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59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may</a:t>
            </a:r>
            <a:r>
              <a:rPr lang="en-US" baseline="0" dirty="0" smtClean="0"/>
              <a:t> need to think about Punnett squares probability of offspring. It maybe helpful to do a cross between two heterozygotes and also two red individuals. This will show students that not only are red individuals all red offspring but blue individuals are also producing red offspring as well. Because of this and non-random mating, the frequency of red alleles will increase many generations later.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63</a:t>
            </a:fld>
            <a:endParaRPr lang="en-US" dirty="0"/>
          </a:p>
        </p:txBody>
      </p:sp>
    </p:spTree>
    <p:extLst>
      <p:ext uri="{BB962C8B-B14F-4D97-AF65-F5344CB8AC3E}">
        <p14:creationId xmlns:p14="http://schemas.microsoft.com/office/powerpoint/2010/main" val="2280694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64</a:t>
            </a:fld>
            <a:endParaRPr lang="en-US" dirty="0"/>
          </a:p>
        </p:txBody>
      </p:sp>
    </p:spTree>
    <p:extLst>
      <p:ext uri="{BB962C8B-B14F-4D97-AF65-F5344CB8AC3E}">
        <p14:creationId xmlns:p14="http://schemas.microsoft.com/office/powerpoint/2010/main" val="298369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25</a:t>
            </a:fld>
            <a:endParaRPr lang="en-US" dirty="0"/>
          </a:p>
        </p:txBody>
      </p:sp>
    </p:spTree>
    <p:extLst>
      <p:ext uri="{BB962C8B-B14F-4D97-AF65-F5344CB8AC3E}">
        <p14:creationId xmlns:p14="http://schemas.microsoft.com/office/powerpoint/2010/main" val="1691795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 with examples</a:t>
            </a:r>
            <a:r>
              <a:rPr lang="en-US" baseline="0" dirty="0" smtClean="0"/>
              <a:t>: http://evolution.berkeley.edu/evolibrary/article/evo_40 </a:t>
            </a:r>
          </a:p>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65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70</a:t>
            </a:fld>
            <a:endParaRPr lang="en-US" dirty="0"/>
          </a:p>
        </p:txBody>
      </p:sp>
    </p:spTree>
    <p:extLst>
      <p:ext uri="{BB962C8B-B14F-4D97-AF65-F5344CB8AC3E}">
        <p14:creationId xmlns:p14="http://schemas.microsoft.com/office/powerpoint/2010/main" val="2587074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be explored more in the next lesson.</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72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 students to draw this</a:t>
            </a:r>
            <a:r>
              <a:rPr lang="en-US" baseline="0" dirty="0" smtClean="0"/>
              <a:t> concept map in their science notebooks. Explain that the map is designed to help them understand the components of differential reproductive success and how it relates to natural selection.</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a:t>
            </a:r>
            <a:r>
              <a:rPr lang="en-US" dirty="0" smtClean="0"/>
              <a:t>the concept map before filling in the information. This will help students organize</a:t>
            </a:r>
            <a:r>
              <a:rPr lang="en-US" baseline="0" dirty="0" smtClean="0"/>
              <a:t> their thinking.</a:t>
            </a:r>
          </a:p>
          <a:p>
            <a:r>
              <a:rPr lang="en-US" dirty="0" smtClean="0"/>
              <a:t>Ask:</a:t>
            </a:r>
          </a:p>
          <a:p>
            <a:pPr>
              <a:buFont typeface="Arial"/>
              <a:buChar char="•"/>
            </a:pPr>
            <a:r>
              <a:rPr lang="en-US" dirty="0" smtClean="0"/>
              <a:t>According</a:t>
            </a:r>
            <a:r>
              <a:rPr lang="en-US" baseline="0" dirty="0" smtClean="0"/>
              <a:t> to the concept map, which letter represent the components needed from differential reproductive success (DRS) to occur? (D,E,F)</a:t>
            </a:r>
          </a:p>
          <a:p>
            <a:pPr>
              <a:buFont typeface="Arial"/>
              <a:buChar char="•"/>
            </a:pPr>
            <a:r>
              <a:rPr lang="en-US" dirty="0" smtClean="0"/>
              <a:t>According to the concept map, what does DRS</a:t>
            </a:r>
            <a:r>
              <a:rPr lang="en-US" baseline="0" dirty="0" smtClean="0"/>
              <a:t> lead to? (G)</a:t>
            </a:r>
          </a:p>
          <a:p>
            <a:pPr>
              <a:buFont typeface="Arial"/>
              <a:buChar char="•"/>
            </a:pPr>
            <a:r>
              <a:rPr lang="en-US" baseline="0" dirty="0" smtClean="0"/>
              <a:t>According to what was learned in the candy activity, what do you think letter D is? (Students may say variation, but guide them in this direction if they are unable to come up with that answer.)</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students know the definitions to the</a:t>
            </a:r>
            <a:r>
              <a:rPr lang="en-US" baseline="0" dirty="0" smtClean="0"/>
              <a:t> following terms: genetic variation, fitness, competition, resources, and environmental factors.</a:t>
            </a:r>
          </a:p>
          <a:p>
            <a:r>
              <a:rPr lang="en-US" baseline="0" dirty="0" smtClean="0"/>
              <a:t>Take time to explain how the various components lead to DRS.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28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write this</a:t>
            </a:r>
            <a:r>
              <a:rPr lang="en-US" baseline="0" dirty="0" smtClean="0"/>
              <a:t> information down in their science notebooks.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should write this</a:t>
            </a:r>
            <a:r>
              <a:rPr lang="en-US" baseline="0" dirty="0" smtClean="0"/>
              <a:t> information down in their science notebooks.</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Assist </a:t>
            </a:r>
            <a:r>
              <a:rPr lang="en-US" baseline="0" dirty="0" smtClean="0"/>
              <a:t>students in understanding natural selection. </a:t>
            </a:r>
            <a:endParaRPr lang="en-US" dirty="0"/>
          </a:p>
        </p:txBody>
      </p:sp>
      <p:sp>
        <p:nvSpPr>
          <p:cNvPr id="4" name="Slide Number Placeholder 3"/>
          <p:cNvSpPr>
            <a:spLocks noGrp="1"/>
          </p:cNvSpPr>
          <p:nvPr>
            <p:ph type="sldNum" sz="quarter" idx="10"/>
          </p:nvPr>
        </p:nvSpPr>
        <p:spPr/>
        <p:txBody>
          <a:bodyPr/>
          <a:lstStyle/>
          <a:p>
            <a:fld id="{0CF27A86-1597-B342-A5F0-9AE8DE1E9E09}" type="slidenum">
              <a:rPr lang="en-US" smtClean="0"/>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8256A9CA-A873-9B45-8AF3-8E2FC7788CB6}" type="datetimeFigureOut">
              <a:rPr lang="en-US" smtClean="0"/>
              <a:pPr/>
              <a:t>2/12/2019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2ADD443F-1BA7-6249-94D6-B88441EB114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D443F-1BA7-6249-94D6-B88441EB11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D443F-1BA7-6249-94D6-B88441EB114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D443F-1BA7-6249-94D6-B88441EB1148}"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D443F-1BA7-6249-94D6-B88441EB1148}"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DD443F-1BA7-6249-94D6-B88441EB1148}"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DD443F-1BA7-6249-94D6-B88441EB114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DD443F-1BA7-6249-94D6-B88441EB1148}"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6A9CA-A873-9B45-8AF3-8E2FC7788CB6}" type="datetimeFigureOut">
              <a:rPr lang="en-US" smtClean="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DD443F-1BA7-6249-94D6-B88441EB11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256A9CA-A873-9B45-8AF3-8E2FC7788CB6}" type="datetimeFigureOut">
              <a:rPr lang="en-US" smtClean="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DD443F-1BA7-6249-94D6-B88441EB114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8256A9CA-A873-9B45-8AF3-8E2FC7788CB6}" type="datetimeFigureOut">
              <a:rPr lang="en-US" smtClean="0"/>
              <a:pPr/>
              <a:t>2/12/2019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ADD443F-1BA7-6249-94D6-B88441EB1148}"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8256A9CA-A873-9B45-8AF3-8E2FC7788CB6}" type="datetimeFigureOut">
              <a:rPr lang="en-US" smtClean="0"/>
              <a:pPr/>
              <a:t>2/12/2019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2ADD443F-1BA7-6249-94D6-B88441EB11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ps.pearsoncustom.com/wps/media/objects/3014/3087289/Web_Tutorials/17_A02.sw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volution.berkeley.edu/evosite/evo101/IIIC2aCasestudy.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volution.berkeley.edu/evosite/evo101/IIIC4aGeneflowdetails.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bio.georgiasouthern.edu/bio-home/harvey/lect/lectures.html?flnm=nsln&amp;ttl=Population%20change%20and%20natural%20selection&amp;ccode=el&amp;mda=scr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ighered.mcgraw-hill.com/sites/dl/free/0072835125/126997/animation45.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learn.genetics.utah.edu/content/variation/artificia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bio.georgiasouthern.edu/bio-home/harvey/lect/lectures.html?flnm=nsln&amp;ttl=Population%20change%20and%20natural%20selection&amp;ccode=el&amp;mda=scr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volution.berkeley.edu/evolibrary/article/evo_2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34" y="1752601"/>
            <a:ext cx="8137566" cy="1829761"/>
          </a:xfrm>
        </p:spPr>
        <p:txBody>
          <a:bodyPr>
            <a:noAutofit/>
          </a:bodyPr>
          <a:lstStyle/>
          <a:p>
            <a:r>
              <a:rPr lang="en-US" sz="6000" dirty="0" smtClean="0"/>
              <a:t>Mechanisms of Evolution</a:t>
            </a:r>
            <a:endParaRPr lang="en-US" sz="6000" dirty="0"/>
          </a:p>
        </p:txBody>
      </p:sp>
      <p:sp>
        <p:nvSpPr>
          <p:cNvPr id="3" name="Subtitle 2"/>
          <p:cNvSpPr>
            <a:spLocks noGrp="1"/>
          </p:cNvSpPr>
          <p:nvPr>
            <p:ph type="subTitle" idx="1"/>
          </p:nvPr>
        </p:nvSpPr>
        <p:spPr>
          <a:xfrm>
            <a:off x="685800" y="3624991"/>
            <a:ext cx="7772400" cy="1199704"/>
          </a:xfrm>
        </p:spPr>
        <p:txBody>
          <a:bodyPr>
            <a:normAutofit fontScale="92500" lnSpcReduction="20000"/>
          </a:bodyPr>
          <a:lstStyle/>
          <a:p>
            <a:r>
              <a:rPr lang="en-US" dirty="0" smtClean="0"/>
              <a:t>CSCOPE</a:t>
            </a:r>
          </a:p>
          <a:p>
            <a:r>
              <a:rPr lang="en-US" dirty="0" smtClean="0"/>
              <a:t>Unit:09</a:t>
            </a:r>
          </a:p>
          <a:p>
            <a:r>
              <a:rPr lang="en-US" dirty="0" smtClean="0"/>
              <a:t>Lesson: 01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chanisms of Evolution2.png"/>
          <p:cNvPicPr/>
          <p:nvPr/>
        </p:nvPicPr>
        <p:blipFill>
          <a:blip r:embed="rId2"/>
          <a:stretch>
            <a:fillRect/>
          </a:stretch>
        </p:blipFill>
        <p:spPr>
          <a:xfrm>
            <a:off x="2574939" y="53664"/>
            <a:ext cx="3774440" cy="6743955"/>
          </a:xfrm>
          <a:prstGeom prst="rect">
            <a:avLst/>
          </a:prstGeom>
        </p:spPr>
      </p:pic>
      <p:sp>
        <p:nvSpPr>
          <p:cNvPr id="6" name="TextBox 5"/>
          <p:cNvSpPr txBox="1"/>
          <p:nvPr/>
        </p:nvSpPr>
        <p:spPr>
          <a:xfrm>
            <a:off x="3595000" y="53664"/>
            <a:ext cx="2253583" cy="830997"/>
          </a:xfrm>
          <a:prstGeom prst="rect">
            <a:avLst/>
          </a:prstGeom>
          <a:noFill/>
        </p:spPr>
        <p:txBody>
          <a:bodyPr wrap="square" rtlCol="0">
            <a:spAutoFit/>
          </a:bodyPr>
          <a:lstStyle/>
          <a:p>
            <a:pPr algn="ctr"/>
            <a:r>
              <a:rPr lang="en-US" sz="2400" dirty="0" smtClean="0"/>
              <a:t>Natural Selection</a:t>
            </a:r>
            <a:endParaRPr lang="en-US" sz="2400" dirty="0"/>
          </a:p>
        </p:txBody>
      </p:sp>
      <p:sp>
        <p:nvSpPr>
          <p:cNvPr id="7" name="TextBox 6"/>
          <p:cNvSpPr txBox="1"/>
          <p:nvPr/>
        </p:nvSpPr>
        <p:spPr>
          <a:xfrm>
            <a:off x="3595000" y="1215941"/>
            <a:ext cx="2253583" cy="461665"/>
          </a:xfrm>
          <a:prstGeom prst="rect">
            <a:avLst/>
          </a:prstGeom>
          <a:noFill/>
        </p:spPr>
        <p:txBody>
          <a:bodyPr wrap="square" rtlCol="0">
            <a:spAutoFit/>
          </a:bodyPr>
          <a:lstStyle/>
          <a:p>
            <a:pPr algn="ctr"/>
            <a:r>
              <a:rPr lang="en-US" sz="2400" dirty="0" smtClean="0"/>
              <a:t>Mutations</a:t>
            </a:r>
            <a:endParaRPr lang="en-US" sz="2400" dirty="0"/>
          </a:p>
        </p:txBody>
      </p:sp>
      <p:sp>
        <p:nvSpPr>
          <p:cNvPr id="8" name="TextBox 7"/>
          <p:cNvSpPr txBox="1"/>
          <p:nvPr/>
        </p:nvSpPr>
        <p:spPr>
          <a:xfrm>
            <a:off x="3505200" y="2057400"/>
            <a:ext cx="2253583" cy="430887"/>
          </a:xfrm>
          <a:prstGeom prst="rect">
            <a:avLst/>
          </a:prstGeom>
          <a:noFill/>
        </p:spPr>
        <p:txBody>
          <a:bodyPr wrap="square" rtlCol="0">
            <a:spAutoFit/>
          </a:bodyPr>
          <a:lstStyle/>
          <a:p>
            <a:pPr algn="ctr"/>
            <a:r>
              <a:rPr lang="en-US" sz="2200" dirty="0" smtClean="0"/>
              <a:t>Recombination</a:t>
            </a:r>
            <a:endParaRPr lang="en-US" sz="2200" dirty="0"/>
          </a:p>
        </p:txBody>
      </p:sp>
      <p:sp>
        <p:nvSpPr>
          <p:cNvPr id="9" name="TextBox 8"/>
          <p:cNvSpPr txBox="1"/>
          <p:nvPr/>
        </p:nvSpPr>
        <p:spPr>
          <a:xfrm>
            <a:off x="3505200" y="2874886"/>
            <a:ext cx="2253583" cy="461665"/>
          </a:xfrm>
          <a:prstGeom prst="rect">
            <a:avLst/>
          </a:prstGeom>
          <a:noFill/>
        </p:spPr>
        <p:txBody>
          <a:bodyPr wrap="square" rtlCol="0">
            <a:spAutoFit/>
          </a:bodyPr>
          <a:lstStyle/>
          <a:p>
            <a:pPr algn="ctr"/>
            <a:r>
              <a:rPr lang="en-US" sz="2400" dirty="0" smtClean="0"/>
              <a:t>Gene Flow</a:t>
            </a:r>
            <a:endParaRPr lang="en-US" sz="2400" dirty="0"/>
          </a:p>
        </p:txBody>
      </p:sp>
      <p:sp>
        <p:nvSpPr>
          <p:cNvPr id="10" name="TextBox 9"/>
          <p:cNvSpPr txBox="1"/>
          <p:nvPr/>
        </p:nvSpPr>
        <p:spPr>
          <a:xfrm>
            <a:off x="3559228" y="3702918"/>
            <a:ext cx="2253583" cy="461665"/>
          </a:xfrm>
          <a:prstGeom prst="rect">
            <a:avLst/>
          </a:prstGeom>
          <a:noFill/>
        </p:spPr>
        <p:txBody>
          <a:bodyPr wrap="square" rtlCol="0">
            <a:spAutoFit/>
          </a:bodyPr>
          <a:lstStyle/>
          <a:p>
            <a:pPr algn="ctr"/>
            <a:r>
              <a:rPr lang="en-US" sz="2400" dirty="0" smtClean="0"/>
              <a:t>Genetic Drift</a:t>
            </a:r>
            <a:endParaRPr lang="en-US" sz="2400" dirty="0"/>
          </a:p>
        </p:txBody>
      </p:sp>
      <p:sp>
        <p:nvSpPr>
          <p:cNvPr id="11" name="TextBox 10"/>
          <p:cNvSpPr txBox="1"/>
          <p:nvPr/>
        </p:nvSpPr>
        <p:spPr>
          <a:xfrm>
            <a:off x="3559228" y="4329020"/>
            <a:ext cx="2253583" cy="830997"/>
          </a:xfrm>
          <a:prstGeom prst="rect">
            <a:avLst/>
          </a:prstGeom>
          <a:noFill/>
        </p:spPr>
        <p:txBody>
          <a:bodyPr wrap="square" rtlCol="0">
            <a:spAutoFit/>
          </a:bodyPr>
          <a:lstStyle/>
          <a:p>
            <a:pPr algn="ctr"/>
            <a:r>
              <a:rPr lang="en-US" sz="2400" dirty="0" smtClean="0"/>
              <a:t>Artificial Selection</a:t>
            </a:r>
            <a:endParaRPr lang="en-US" sz="2400" dirty="0"/>
          </a:p>
        </p:txBody>
      </p:sp>
      <p:sp>
        <p:nvSpPr>
          <p:cNvPr id="12" name="TextBox 11"/>
          <p:cNvSpPr txBox="1"/>
          <p:nvPr/>
        </p:nvSpPr>
        <p:spPr>
          <a:xfrm>
            <a:off x="3559228" y="5160017"/>
            <a:ext cx="2253583" cy="830997"/>
          </a:xfrm>
          <a:prstGeom prst="rect">
            <a:avLst/>
          </a:prstGeom>
          <a:noFill/>
        </p:spPr>
        <p:txBody>
          <a:bodyPr wrap="square" rtlCol="0">
            <a:spAutoFit/>
          </a:bodyPr>
          <a:lstStyle/>
          <a:p>
            <a:pPr algn="ctr"/>
            <a:r>
              <a:rPr lang="en-US" sz="2400" dirty="0" smtClean="0"/>
              <a:t>Non-Random Mating</a:t>
            </a:r>
            <a:endParaRPr lang="en-US" sz="2400" dirty="0"/>
          </a:p>
        </p:txBody>
      </p:sp>
      <p:sp>
        <p:nvSpPr>
          <p:cNvPr id="13" name="TextBox 12"/>
          <p:cNvSpPr txBox="1"/>
          <p:nvPr/>
        </p:nvSpPr>
        <p:spPr>
          <a:xfrm>
            <a:off x="3559228" y="5991014"/>
            <a:ext cx="2253583" cy="830997"/>
          </a:xfrm>
          <a:prstGeom prst="rect">
            <a:avLst/>
          </a:prstGeom>
          <a:noFill/>
        </p:spPr>
        <p:txBody>
          <a:bodyPr wrap="square" rtlCol="0">
            <a:spAutoFit/>
          </a:bodyPr>
          <a:lstStyle/>
          <a:p>
            <a:pPr algn="ctr"/>
            <a:r>
              <a:rPr lang="en-US" sz="2400" dirty="0" smtClean="0"/>
              <a:t>Reproductive Isolation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The process by which organisms change over time, as those best suited to their environment survive to pass their traits to the next generation.</a:t>
            </a:r>
            <a:endParaRPr lang="en-US" dirty="0"/>
          </a:p>
        </p:txBody>
      </p:sp>
    </p:spTree>
    <p:extLst>
      <p:ext uri="{BB962C8B-B14F-4D97-AF65-F5344CB8AC3E}">
        <p14:creationId xmlns:p14="http://schemas.microsoft.com/office/powerpoint/2010/main" val="1293729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alteration in the genetic material that is more of less permanent and that can be transmitted.</a:t>
            </a:r>
          </a:p>
          <a:p>
            <a:r>
              <a:rPr lang="en-US" dirty="0" smtClean="0"/>
              <a:t>Accidental</a:t>
            </a:r>
          </a:p>
          <a:p>
            <a:r>
              <a:rPr lang="en-US" dirty="0" smtClean="0"/>
              <a:t>May be beneficial</a:t>
            </a:r>
            <a:endParaRPr lang="en-US" dirty="0"/>
          </a:p>
        </p:txBody>
      </p:sp>
      <p:sp>
        <p:nvSpPr>
          <p:cNvPr id="3" name="Title 2"/>
          <p:cNvSpPr>
            <a:spLocks noGrp="1"/>
          </p:cNvSpPr>
          <p:nvPr>
            <p:ph type="title"/>
          </p:nvPr>
        </p:nvSpPr>
        <p:spPr/>
        <p:txBody>
          <a:bodyPr/>
          <a:lstStyle/>
          <a:p>
            <a:r>
              <a:rPr lang="en-US" dirty="0" smtClean="0"/>
              <a:t>Mutations</a:t>
            </a:r>
            <a:endParaRPr lang="en-US" dirty="0"/>
          </a:p>
        </p:txBody>
      </p:sp>
    </p:spTree>
    <p:extLst>
      <p:ext uri="{BB962C8B-B14F-4D97-AF65-F5344CB8AC3E}">
        <p14:creationId xmlns:p14="http://schemas.microsoft.com/office/powerpoint/2010/main" val="321485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Event occurring by the crossing over of chromosomes during Meiosis.</a:t>
            </a:r>
          </a:p>
          <a:p>
            <a:r>
              <a:rPr lang="en-US" dirty="0" smtClean="0"/>
              <a:t>Genes may become linked or unlinked.</a:t>
            </a:r>
            <a:endParaRPr lang="en-US" dirty="0"/>
          </a:p>
        </p:txBody>
      </p:sp>
      <p:sp>
        <p:nvSpPr>
          <p:cNvPr id="3" name="Title 2"/>
          <p:cNvSpPr>
            <a:spLocks noGrp="1"/>
          </p:cNvSpPr>
          <p:nvPr>
            <p:ph type="title"/>
          </p:nvPr>
        </p:nvSpPr>
        <p:spPr/>
        <p:txBody>
          <a:bodyPr/>
          <a:lstStyle/>
          <a:p>
            <a:r>
              <a:rPr lang="en-US" dirty="0" smtClean="0"/>
              <a:t>Recombination</a:t>
            </a:r>
            <a:endParaRPr lang="en-US" dirty="0"/>
          </a:p>
        </p:txBody>
      </p:sp>
    </p:spTree>
    <p:extLst>
      <p:ext uri="{BB962C8B-B14F-4D97-AF65-F5344CB8AC3E}">
        <p14:creationId xmlns:p14="http://schemas.microsoft.com/office/powerpoint/2010/main" val="172481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introduction of genetic material by interbreeding from one population of a species to another, changing the composition of the gene pool of the receiving population.</a:t>
            </a:r>
            <a:endParaRPr lang="en-US" dirty="0"/>
          </a:p>
        </p:txBody>
      </p:sp>
      <p:sp>
        <p:nvSpPr>
          <p:cNvPr id="3" name="Title 2"/>
          <p:cNvSpPr>
            <a:spLocks noGrp="1"/>
          </p:cNvSpPr>
          <p:nvPr>
            <p:ph type="title"/>
          </p:nvPr>
        </p:nvSpPr>
        <p:spPr/>
        <p:txBody>
          <a:bodyPr/>
          <a:lstStyle/>
          <a:p>
            <a:r>
              <a:rPr lang="en-US" dirty="0" smtClean="0"/>
              <a:t>Gene Flow</a:t>
            </a:r>
            <a:endParaRPr lang="en-US" dirty="0"/>
          </a:p>
        </p:txBody>
      </p:sp>
    </p:spTree>
    <p:extLst>
      <p:ext uri="{BB962C8B-B14F-4D97-AF65-F5344CB8AC3E}">
        <p14:creationId xmlns:p14="http://schemas.microsoft.com/office/powerpoint/2010/main" val="1960828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change in the gene pool of a small population that takes place strictly by chance.</a:t>
            </a:r>
          </a:p>
          <a:p>
            <a:r>
              <a:rPr lang="en-US" dirty="0" smtClean="0"/>
              <a:t>Traits may be lost or become more common.</a:t>
            </a:r>
          </a:p>
          <a:p>
            <a:r>
              <a:rPr lang="en-US" dirty="0"/>
              <a:t>Usually occurs in small, isolated populations in which the gene pool is small enough that chance events can change its makeup in a significant way.</a:t>
            </a:r>
          </a:p>
          <a:p>
            <a:r>
              <a:rPr lang="en-US" dirty="0"/>
              <a:t>Large populations – a specific allele is carried by so many individuals that it is almost sure to be transmitted by some of them.</a:t>
            </a:r>
          </a:p>
          <a:p>
            <a:endParaRPr lang="en-US" dirty="0"/>
          </a:p>
        </p:txBody>
      </p:sp>
      <p:sp>
        <p:nvSpPr>
          <p:cNvPr id="3" name="Title 2"/>
          <p:cNvSpPr>
            <a:spLocks noGrp="1"/>
          </p:cNvSpPr>
          <p:nvPr>
            <p:ph type="title"/>
          </p:nvPr>
        </p:nvSpPr>
        <p:spPr/>
        <p:txBody>
          <a:bodyPr/>
          <a:lstStyle/>
          <a:p>
            <a:r>
              <a:rPr lang="en-US" dirty="0" smtClean="0"/>
              <a:t>Genetic Drift</a:t>
            </a:r>
            <a:endParaRPr lang="en-US" dirty="0"/>
          </a:p>
        </p:txBody>
      </p:sp>
    </p:spTree>
    <p:extLst>
      <p:ext uri="{BB962C8B-B14F-4D97-AF65-F5344CB8AC3E}">
        <p14:creationId xmlns:p14="http://schemas.microsoft.com/office/powerpoint/2010/main" val="2906795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Heritable variations in a species are manipulated by humans through controlled breeding.</a:t>
            </a:r>
          </a:p>
          <a:p>
            <a:r>
              <a:rPr lang="en-US" dirty="0" smtClean="0"/>
              <a:t>Breeder tries to isolate and choose the genotypes that are responsible for a desired characteristic.</a:t>
            </a:r>
            <a:endParaRPr lang="en-US" dirty="0"/>
          </a:p>
        </p:txBody>
      </p:sp>
      <p:sp>
        <p:nvSpPr>
          <p:cNvPr id="3" name="Title 2"/>
          <p:cNvSpPr>
            <a:spLocks noGrp="1"/>
          </p:cNvSpPr>
          <p:nvPr>
            <p:ph type="title"/>
          </p:nvPr>
        </p:nvSpPr>
        <p:spPr/>
        <p:txBody>
          <a:bodyPr/>
          <a:lstStyle/>
          <a:p>
            <a:r>
              <a:rPr lang="en-US" dirty="0" smtClean="0"/>
              <a:t>Artificial Selection</a:t>
            </a:r>
            <a:endParaRPr lang="en-US" dirty="0"/>
          </a:p>
        </p:txBody>
      </p:sp>
    </p:spTree>
    <p:extLst>
      <p:ext uri="{BB962C8B-B14F-4D97-AF65-F5344CB8AC3E}">
        <p14:creationId xmlns:p14="http://schemas.microsoft.com/office/powerpoint/2010/main" val="326769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Occurs when the probability that two individuals in a population will mate is not the same for all possible pairs of individuals.</a:t>
            </a:r>
          </a:p>
          <a:p>
            <a:r>
              <a:rPr lang="en-US" dirty="0" smtClean="0"/>
              <a:t>Two Forms</a:t>
            </a:r>
          </a:p>
          <a:p>
            <a:pPr lvl="1"/>
            <a:r>
              <a:rPr lang="en-US" dirty="0" smtClean="0"/>
              <a:t>Inbreeding</a:t>
            </a:r>
          </a:p>
          <a:p>
            <a:pPr lvl="1"/>
            <a:r>
              <a:rPr lang="en-US" dirty="0" smtClean="0"/>
              <a:t>Outbreeding</a:t>
            </a:r>
            <a:endParaRPr lang="en-US" dirty="0"/>
          </a:p>
        </p:txBody>
      </p:sp>
      <p:sp>
        <p:nvSpPr>
          <p:cNvPr id="3" name="Title 2"/>
          <p:cNvSpPr>
            <a:spLocks noGrp="1"/>
          </p:cNvSpPr>
          <p:nvPr>
            <p:ph type="title"/>
          </p:nvPr>
        </p:nvSpPr>
        <p:spPr/>
        <p:txBody>
          <a:bodyPr/>
          <a:lstStyle/>
          <a:p>
            <a:r>
              <a:rPr lang="en-US" dirty="0" smtClean="0"/>
              <a:t>Non-Random Mating</a:t>
            </a:r>
            <a:endParaRPr lang="en-US" dirty="0"/>
          </a:p>
        </p:txBody>
      </p:sp>
    </p:spTree>
    <p:extLst>
      <p:ext uri="{BB962C8B-B14F-4D97-AF65-F5344CB8AC3E}">
        <p14:creationId xmlns:p14="http://schemas.microsoft.com/office/powerpoint/2010/main" val="4175023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change in the frequency or occurrence of a gene in a population as a result of chance.</a:t>
            </a:r>
          </a:p>
          <a:p>
            <a:r>
              <a:rPr lang="en-US" dirty="0" smtClean="0"/>
              <a:t>Process that prevents gene flow between two populations of the same species.</a:t>
            </a:r>
          </a:p>
          <a:p>
            <a:r>
              <a:rPr lang="en-US" dirty="0" smtClean="0"/>
              <a:t>Geographic Barriers</a:t>
            </a:r>
          </a:p>
          <a:p>
            <a:r>
              <a:rPr lang="en-US" dirty="0" smtClean="0"/>
              <a:t>Behavioral Differences</a:t>
            </a:r>
          </a:p>
          <a:p>
            <a:r>
              <a:rPr lang="en-US" dirty="0" smtClean="0"/>
              <a:t>Structural Differences</a:t>
            </a:r>
          </a:p>
          <a:p>
            <a:r>
              <a:rPr lang="en-US" dirty="0" smtClean="0"/>
              <a:t>Different Mating Seasons</a:t>
            </a:r>
          </a:p>
          <a:p>
            <a:pPr marL="109728" indent="0">
              <a:buNone/>
            </a:pPr>
            <a:endParaRPr lang="en-US" dirty="0"/>
          </a:p>
        </p:txBody>
      </p:sp>
      <p:sp>
        <p:nvSpPr>
          <p:cNvPr id="3" name="Title 2"/>
          <p:cNvSpPr>
            <a:spLocks noGrp="1"/>
          </p:cNvSpPr>
          <p:nvPr>
            <p:ph type="title"/>
          </p:nvPr>
        </p:nvSpPr>
        <p:spPr/>
        <p:txBody>
          <a:bodyPr/>
          <a:lstStyle/>
          <a:p>
            <a:r>
              <a:rPr lang="en-US" dirty="0" smtClean="0"/>
              <a:t>Reproductive Isolation</a:t>
            </a:r>
            <a:endParaRPr lang="en-US" dirty="0"/>
          </a:p>
        </p:txBody>
      </p:sp>
    </p:spTree>
    <p:extLst>
      <p:ext uri="{BB962C8B-B14F-4D97-AF65-F5344CB8AC3E}">
        <p14:creationId xmlns:p14="http://schemas.microsoft.com/office/powerpoint/2010/main" val="6254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Overproduction</a:t>
            </a:r>
          </a:p>
          <a:p>
            <a:r>
              <a:rPr lang="en-US" dirty="0" smtClean="0"/>
              <a:t>Inherited Variation</a:t>
            </a:r>
          </a:p>
          <a:p>
            <a:r>
              <a:rPr lang="en-US" dirty="0" smtClean="0"/>
              <a:t>Competition</a:t>
            </a:r>
          </a:p>
          <a:p>
            <a:r>
              <a:rPr lang="en-US" dirty="0" smtClean="0"/>
              <a:t>Selection</a:t>
            </a:r>
            <a:endParaRPr lang="en-US" dirty="0"/>
          </a:p>
        </p:txBody>
      </p:sp>
      <p:sp>
        <p:nvSpPr>
          <p:cNvPr id="3" name="Title 2"/>
          <p:cNvSpPr>
            <a:spLocks noGrp="1"/>
          </p:cNvSpPr>
          <p:nvPr>
            <p:ph type="title"/>
          </p:nvPr>
        </p:nvSpPr>
        <p:spPr/>
        <p:txBody>
          <a:bodyPr>
            <a:normAutofit fontScale="90000"/>
          </a:bodyPr>
          <a:lstStyle/>
          <a:p>
            <a:r>
              <a:rPr lang="en-US" dirty="0" smtClean="0"/>
              <a:t>Darwin’s Theory of Natural Selection: 4 Key Principles</a:t>
            </a:r>
            <a:endParaRPr lang="en-US" dirty="0"/>
          </a:p>
        </p:txBody>
      </p:sp>
    </p:spTree>
    <p:extLst>
      <p:ext uri="{BB962C8B-B14F-4D97-AF65-F5344CB8AC3E}">
        <p14:creationId xmlns:p14="http://schemas.microsoft.com/office/powerpoint/2010/main" val="289705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Theory of Evolution describes the slow change in organisms that occurs over many generations.</a:t>
            </a:r>
            <a:endParaRPr lang="en-US" dirty="0"/>
          </a:p>
        </p:txBody>
      </p:sp>
      <p:sp>
        <p:nvSpPr>
          <p:cNvPr id="3" name="Title 2"/>
          <p:cNvSpPr>
            <a:spLocks noGrp="1"/>
          </p:cNvSpPr>
          <p:nvPr>
            <p:ph type="title"/>
          </p:nvPr>
        </p:nvSpPr>
        <p:spPr/>
        <p:txBody>
          <a:bodyPr/>
          <a:lstStyle/>
          <a:p>
            <a:r>
              <a:rPr lang="en-US" dirty="0" smtClean="0"/>
              <a:t>Evolution</a:t>
            </a:r>
            <a:endParaRPr lang="en-US" dirty="0"/>
          </a:p>
        </p:txBody>
      </p:sp>
    </p:spTree>
    <p:extLst>
      <p:ext uri="{BB962C8B-B14F-4D97-AF65-F5344CB8AC3E}">
        <p14:creationId xmlns:p14="http://schemas.microsoft.com/office/powerpoint/2010/main" val="1019434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population produces more offspring than can possibly survive.</a:t>
            </a:r>
            <a:endParaRPr lang="en-US" dirty="0"/>
          </a:p>
        </p:txBody>
      </p:sp>
      <p:sp>
        <p:nvSpPr>
          <p:cNvPr id="3" name="Title 2"/>
          <p:cNvSpPr>
            <a:spLocks noGrp="1"/>
          </p:cNvSpPr>
          <p:nvPr>
            <p:ph type="title"/>
          </p:nvPr>
        </p:nvSpPr>
        <p:spPr/>
        <p:txBody>
          <a:bodyPr/>
          <a:lstStyle/>
          <a:p>
            <a:r>
              <a:rPr lang="en-US" dirty="0" smtClean="0"/>
              <a:t>Overproduction</a:t>
            </a:r>
            <a:endParaRPr lang="en-US" dirty="0"/>
          </a:p>
        </p:txBody>
      </p:sp>
    </p:spTree>
    <p:extLst>
      <p:ext uri="{BB962C8B-B14F-4D97-AF65-F5344CB8AC3E}">
        <p14:creationId xmlns:p14="http://schemas.microsoft.com/office/powerpoint/2010/main" val="170426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Each individual in a population has its own set of traits.</a:t>
            </a:r>
          </a:p>
          <a:p>
            <a:pPr lvl="1"/>
            <a:r>
              <a:rPr lang="en-US" u="sng" dirty="0" smtClean="0"/>
              <a:t>Inherited variation </a:t>
            </a:r>
            <a:r>
              <a:rPr lang="en-US" dirty="0" smtClean="0"/>
              <a:t>– are differences in the traits of individuals of the same species.</a:t>
            </a:r>
          </a:p>
          <a:p>
            <a:pPr lvl="1"/>
            <a:r>
              <a:rPr lang="en-US" dirty="0" smtClean="0"/>
              <a:t>Unfortunately, Darwin was unaware of the work of </a:t>
            </a:r>
            <a:r>
              <a:rPr lang="en-US" dirty="0" err="1" smtClean="0"/>
              <a:t>Gregor</a:t>
            </a:r>
            <a:r>
              <a:rPr lang="en-US" dirty="0" smtClean="0"/>
              <a:t> Mendel (heredity); otherwise he would have been able to explain the inherited variations he observed among the individuals in a population.</a:t>
            </a:r>
          </a:p>
          <a:p>
            <a:pPr lvl="1"/>
            <a:r>
              <a:rPr lang="en-US" dirty="0" smtClean="0"/>
              <a:t>The beak of each species of finch is adapted to obtaining the food in its environment.</a:t>
            </a:r>
            <a:endParaRPr lang="en-US" dirty="0"/>
          </a:p>
        </p:txBody>
      </p:sp>
      <p:sp>
        <p:nvSpPr>
          <p:cNvPr id="3" name="Title 2"/>
          <p:cNvSpPr>
            <a:spLocks noGrp="1"/>
          </p:cNvSpPr>
          <p:nvPr>
            <p:ph type="title"/>
          </p:nvPr>
        </p:nvSpPr>
        <p:spPr/>
        <p:txBody>
          <a:bodyPr/>
          <a:lstStyle/>
          <a:p>
            <a:r>
              <a:rPr lang="en-US" dirty="0" smtClean="0"/>
              <a:t>Inherited Variation</a:t>
            </a:r>
            <a:endParaRPr lang="en-US" dirty="0"/>
          </a:p>
        </p:txBody>
      </p:sp>
    </p:spTree>
    <p:extLst>
      <p:ext uri="{BB962C8B-B14F-4D97-AF65-F5344CB8AC3E}">
        <p14:creationId xmlns:p14="http://schemas.microsoft.com/office/powerpoint/2010/main" val="83105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competition among the individuals within a population.</a:t>
            </a:r>
          </a:p>
          <a:p>
            <a:pPr lvl="1"/>
            <a:r>
              <a:rPr lang="en-US" dirty="0" smtClean="0"/>
              <a:t>Resources are limited, populations must struggle to survive.</a:t>
            </a:r>
          </a:p>
          <a:p>
            <a:pPr lvl="1"/>
            <a:r>
              <a:rPr lang="en-US" dirty="0" smtClean="0"/>
              <a:t>Food, Shelter, Water</a:t>
            </a:r>
          </a:p>
          <a:p>
            <a:pPr lvl="1"/>
            <a:r>
              <a:rPr lang="en-US" dirty="0" smtClean="0"/>
              <a:t>Avoid disease and predators</a:t>
            </a:r>
          </a:p>
          <a:p>
            <a:pPr marL="393192" lvl="1" indent="0">
              <a:buNone/>
            </a:pPr>
            <a:endParaRPr lang="en-US" dirty="0" smtClean="0"/>
          </a:p>
          <a:p>
            <a:pPr marL="109728" indent="0">
              <a:buNone/>
            </a:pPr>
            <a:r>
              <a:rPr lang="en-US" dirty="0"/>
              <a:t>	</a:t>
            </a:r>
          </a:p>
        </p:txBody>
      </p:sp>
      <p:sp>
        <p:nvSpPr>
          <p:cNvPr id="3" name="Title 2"/>
          <p:cNvSpPr>
            <a:spLocks noGrp="1"/>
          </p:cNvSpPr>
          <p:nvPr>
            <p:ph type="title"/>
          </p:nvPr>
        </p:nvSpPr>
        <p:spPr/>
        <p:txBody>
          <a:bodyPr/>
          <a:lstStyle/>
          <a:p>
            <a:r>
              <a:rPr lang="en-US" dirty="0" smtClean="0"/>
              <a:t>Competition</a:t>
            </a:r>
            <a:endParaRPr lang="en-US" dirty="0"/>
          </a:p>
        </p:txBody>
      </p:sp>
    </p:spTree>
    <p:extLst>
      <p:ext uri="{BB962C8B-B14F-4D97-AF65-F5344CB8AC3E}">
        <p14:creationId xmlns:p14="http://schemas.microsoft.com/office/powerpoint/2010/main" val="11968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Those individuals that win the struggle for survival will be able to reproduce.</a:t>
            </a:r>
          </a:p>
          <a:p>
            <a:pPr lvl="1"/>
            <a:r>
              <a:rPr lang="en-US" dirty="0" smtClean="0"/>
              <a:t>Traits needed to survive.</a:t>
            </a:r>
          </a:p>
          <a:p>
            <a:pPr lvl="1"/>
            <a:r>
              <a:rPr lang="en-US" u="sng" dirty="0" smtClean="0"/>
              <a:t>Adaptation</a:t>
            </a:r>
            <a:r>
              <a:rPr lang="en-US" dirty="0" smtClean="0"/>
              <a:t> – a trait that increases an organism’s chances of survival in its environment.</a:t>
            </a:r>
          </a:p>
          <a:p>
            <a:pPr lvl="1"/>
            <a:r>
              <a:rPr lang="en-US" dirty="0" smtClean="0"/>
              <a:t>Offspring will inherit these traits and pass them off to their </a:t>
            </a:r>
            <a:r>
              <a:rPr lang="en-US" dirty="0" err="1" smtClean="0"/>
              <a:t>offsrping</a:t>
            </a:r>
            <a:r>
              <a:rPr lang="en-US" dirty="0" smtClean="0"/>
              <a:t>.</a:t>
            </a:r>
          </a:p>
          <a:p>
            <a:pPr lvl="1"/>
            <a:r>
              <a:rPr lang="en-US" dirty="0" smtClean="0"/>
              <a:t>After many generations, more members of the species will have the favorable traits.</a:t>
            </a:r>
          </a:p>
          <a:p>
            <a:pPr lvl="1"/>
            <a:endParaRPr lang="en-US" dirty="0"/>
          </a:p>
        </p:txBody>
      </p:sp>
      <p:sp>
        <p:nvSpPr>
          <p:cNvPr id="3" name="Title 2"/>
          <p:cNvSpPr>
            <a:spLocks noGrp="1"/>
          </p:cNvSpPr>
          <p:nvPr>
            <p:ph type="title"/>
          </p:nvPr>
        </p:nvSpPr>
        <p:spPr/>
        <p:txBody>
          <a:bodyPr/>
          <a:lstStyle/>
          <a:p>
            <a:r>
              <a:rPr lang="en-US" dirty="0" smtClean="0"/>
              <a:t>Selection</a:t>
            </a:r>
            <a:endParaRPr lang="en-US" dirty="0"/>
          </a:p>
        </p:txBody>
      </p:sp>
    </p:spTree>
    <p:extLst>
      <p:ext uri="{BB962C8B-B14F-4D97-AF65-F5344CB8AC3E}">
        <p14:creationId xmlns:p14="http://schemas.microsoft.com/office/powerpoint/2010/main" val="1209081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949"/>
            <a:ext cx="8229600" cy="1143000"/>
          </a:xfrm>
        </p:spPr>
        <p:txBody>
          <a:bodyPr/>
          <a:lstStyle/>
          <a:p>
            <a:r>
              <a:rPr lang="en-US" dirty="0" smtClean="0"/>
              <a:t>Exploring Darwin &amp; His Ideas</a:t>
            </a:r>
            <a:endParaRPr lang="en-US" dirty="0"/>
          </a:p>
        </p:txBody>
      </p:sp>
      <p:sp>
        <p:nvSpPr>
          <p:cNvPr id="3" name="Content Placeholder 2"/>
          <p:cNvSpPr>
            <a:spLocks noGrp="1"/>
          </p:cNvSpPr>
          <p:nvPr>
            <p:ph idx="1"/>
          </p:nvPr>
        </p:nvSpPr>
        <p:spPr>
          <a:xfrm>
            <a:off x="295275" y="1253143"/>
            <a:ext cx="8667750" cy="5104530"/>
          </a:xfrm>
        </p:spPr>
        <p:txBody>
          <a:bodyPr>
            <a:normAutofit/>
          </a:bodyPr>
          <a:lstStyle/>
          <a:p>
            <a:pPr marL="68580" indent="0">
              <a:buNone/>
              <a:defRPr/>
            </a:pPr>
            <a:endParaRPr lang="en-US" sz="1200" dirty="0"/>
          </a:p>
          <a:p>
            <a:pPr indent="-274320">
              <a:buFont typeface="Wingdings 2" pitchFamily="18" charset="2"/>
              <a:buChar char=""/>
              <a:defRPr/>
            </a:pPr>
            <a:r>
              <a:rPr lang="en-US" b="1" dirty="0" smtClean="0"/>
              <a:t>Think about the following questions:</a:t>
            </a:r>
          </a:p>
          <a:p>
            <a:pPr lvl="1"/>
            <a:r>
              <a:rPr lang="en-US" sz="2400" dirty="0" smtClean="0"/>
              <a:t>What explains the explosion of living creatures</a:t>
            </a:r>
            <a:r>
              <a:rPr lang="en-US" sz="2400" dirty="0"/>
              <a:t> </a:t>
            </a:r>
            <a:r>
              <a:rPr lang="en-US" sz="2400" dirty="0" smtClean="0"/>
              <a:t>on Earth—1.4 </a:t>
            </a:r>
            <a:r>
              <a:rPr lang="en-US" sz="2400" dirty="0"/>
              <a:t>million different species discovered so far</a:t>
            </a:r>
            <a:r>
              <a:rPr lang="en-US" sz="2400" dirty="0" smtClean="0"/>
              <a:t>?</a:t>
            </a:r>
          </a:p>
          <a:p>
            <a:pPr lvl="1"/>
            <a:r>
              <a:rPr lang="en-US" sz="2400" dirty="0" smtClean="0"/>
              <a:t>To what prediction </a:t>
            </a:r>
            <a:r>
              <a:rPr lang="en-US" sz="2400" dirty="0"/>
              <a:t>did the finches </a:t>
            </a:r>
            <a:r>
              <a:rPr lang="en-US" sz="2400" dirty="0" smtClean="0"/>
              <a:t>collected </a:t>
            </a:r>
            <a:r>
              <a:rPr lang="en-US" sz="2400" dirty="0"/>
              <a:t>on the Galapagos lead </a:t>
            </a:r>
            <a:r>
              <a:rPr lang="en-US" sz="2400" dirty="0" smtClean="0"/>
              <a:t>Darwin?</a:t>
            </a:r>
          </a:p>
          <a:p>
            <a:pPr lvl="1"/>
            <a:r>
              <a:rPr lang="en-US" sz="2400" dirty="0"/>
              <a:t>What did Darwin predict causes one species to turn into another</a:t>
            </a:r>
            <a:r>
              <a:rPr lang="en-US" sz="2400" dirty="0" smtClean="0"/>
              <a:t>?</a:t>
            </a:r>
          </a:p>
          <a:p>
            <a:pPr lvl="1"/>
            <a:r>
              <a:rPr lang="en-US" sz="2400" dirty="0"/>
              <a:t>What domesticated animal helped lead Darwin to the idea of natural selection</a:t>
            </a:r>
            <a:r>
              <a:rPr lang="en-US" sz="2400" dirty="0" smtClean="0"/>
              <a:t>?</a:t>
            </a:r>
          </a:p>
          <a:p>
            <a:pPr lvl="1"/>
            <a:r>
              <a:rPr lang="en-US" sz="2400" dirty="0"/>
              <a:t>What questions did Darwin’s insight about evolution raise? </a:t>
            </a:r>
          </a:p>
          <a:p>
            <a:pPr lvl="1"/>
            <a:endParaRPr lang="en-US" sz="2400" dirty="0"/>
          </a:p>
          <a:p>
            <a:pPr lvl="1"/>
            <a:endParaRPr lang="en-US" sz="2400" dirty="0"/>
          </a:p>
          <a:p>
            <a:pPr lvl="1"/>
            <a:endParaRPr lang="en-US" sz="2400" dirty="0"/>
          </a:p>
          <a:p>
            <a:pPr lvl="1"/>
            <a:endParaRPr lang="en-US" sz="2400" dirty="0" smtClean="0"/>
          </a:p>
          <a:p>
            <a:pPr lvl="1">
              <a:buNone/>
            </a:pPr>
            <a:endParaRPr lang="en-US" sz="1100" i="1" dirty="0"/>
          </a:p>
          <a:p>
            <a:pPr lvl="0">
              <a:spcAft>
                <a:spcPts val="1200"/>
              </a:spcAft>
            </a:pPr>
            <a:endParaRPr lang="en-US" sz="2486"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396874"/>
            <a:ext cx="8229600" cy="1521505"/>
          </a:xfrm>
        </p:spPr>
        <p:txBody>
          <a:bodyPr>
            <a:normAutofit/>
          </a:bodyPr>
          <a:lstStyle/>
          <a:p>
            <a:pPr algn="ctr"/>
            <a:r>
              <a:rPr lang="en-US" sz="4400" dirty="0" smtClean="0"/>
              <a:t>Video of Darwin</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9881" y="306295"/>
            <a:ext cx="9052859" cy="6465234"/>
            <a:chOff x="1080" y="735"/>
            <a:chExt cx="16200" cy="10785"/>
          </a:xfrm>
        </p:grpSpPr>
        <p:sp>
          <p:nvSpPr>
            <p:cNvPr id="46102" name="Oval 22"/>
            <p:cNvSpPr>
              <a:spLocks noChangeArrowheads="1"/>
            </p:cNvSpPr>
            <p:nvPr/>
          </p:nvSpPr>
          <p:spPr bwMode="auto">
            <a:xfrm>
              <a:off x="5400" y="6840"/>
              <a:ext cx="5040" cy="2160"/>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3" name="Oval 23"/>
            <p:cNvSpPr>
              <a:spLocks noChangeArrowheads="1"/>
            </p:cNvSpPr>
            <p:nvPr/>
          </p:nvSpPr>
          <p:spPr bwMode="auto">
            <a:xfrm>
              <a:off x="1080" y="50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4" name="Oval 24"/>
            <p:cNvSpPr>
              <a:spLocks noChangeArrowheads="1"/>
            </p:cNvSpPr>
            <p:nvPr/>
          </p:nvSpPr>
          <p:spPr bwMode="auto">
            <a:xfrm>
              <a:off x="5760" y="36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5" name="AutoShape 25"/>
            <p:cNvSpPr>
              <a:spLocks noChangeArrowheads="1"/>
            </p:cNvSpPr>
            <p:nvPr/>
          </p:nvSpPr>
          <p:spPr bwMode="auto">
            <a:xfrm>
              <a:off x="4695" y="10080"/>
              <a:ext cx="6465" cy="144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grpSp>
          <p:nvGrpSpPr>
            <p:cNvPr id="3" name="Group 26"/>
            <p:cNvGrpSpPr>
              <a:grpSpLocks/>
            </p:cNvGrpSpPr>
            <p:nvPr/>
          </p:nvGrpSpPr>
          <p:grpSpPr bwMode="auto">
            <a:xfrm>
              <a:off x="7920" y="735"/>
              <a:ext cx="9360" cy="5385"/>
              <a:chOff x="6120" y="720"/>
              <a:chExt cx="9360" cy="5385"/>
            </a:xfrm>
          </p:grpSpPr>
          <p:sp>
            <p:nvSpPr>
              <p:cNvPr id="46107" name="Oval 27"/>
              <p:cNvSpPr>
                <a:spLocks noChangeArrowheads="1"/>
              </p:cNvSpPr>
              <p:nvPr/>
            </p:nvSpPr>
            <p:spPr bwMode="auto">
              <a:xfrm>
                <a:off x="9000" y="396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8" name="Oval 28"/>
              <p:cNvSpPr>
                <a:spLocks noChangeArrowheads="1"/>
              </p:cNvSpPr>
              <p:nvPr/>
            </p:nvSpPr>
            <p:spPr bwMode="auto">
              <a:xfrm>
                <a:off x="612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09" name="Oval 29"/>
              <p:cNvSpPr>
                <a:spLocks noChangeArrowheads="1"/>
              </p:cNvSpPr>
              <p:nvPr/>
            </p:nvSpPr>
            <p:spPr bwMode="auto">
              <a:xfrm>
                <a:off x="936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10" name="Oval 30"/>
              <p:cNvSpPr>
                <a:spLocks noChangeArrowheads="1"/>
              </p:cNvSpPr>
              <p:nvPr/>
            </p:nvSpPr>
            <p:spPr bwMode="auto">
              <a:xfrm>
                <a:off x="1263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endParaRPr lang="en-US" sz="3000" dirty="0"/>
              </a:p>
            </p:txBody>
          </p:sp>
          <p:sp>
            <p:nvSpPr>
              <p:cNvPr id="46111" name="Line 31"/>
              <p:cNvSpPr>
                <a:spLocks noChangeShapeType="1"/>
              </p:cNvSpPr>
              <p:nvPr/>
            </p:nvSpPr>
            <p:spPr bwMode="auto">
              <a:xfrm>
                <a:off x="7467" y="2133"/>
                <a:ext cx="2346" cy="194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10800" y="2160"/>
                <a:ext cx="0" cy="180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11787" y="2160"/>
                <a:ext cx="2253" cy="197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
          <p:nvSpPr>
            <p:cNvPr id="46114" name="Line 34"/>
            <p:cNvSpPr>
              <a:spLocks noChangeShapeType="1"/>
            </p:cNvSpPr>
            <p:nvPr/>
          </p:nvSpPr>
          <p:spPr bwMode="auto">
            <a:xfrm flipH="1">
              <a:off x="10080" y="5920"/>
              <a:ext cx="1440" cy="145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7560" y="5760"/>
              <a:ext cx="173" cy="106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4320" y="6840"/>
              <a:ext cx="1227" cy="70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7920" y="9000"/>
              <a:ext cx="0" cy="108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01" name="Group 21"/>
          <p:cNvGrpSpPr>
            <a:grpSpLocks/>
          </p:cNvGrpSpPr>
          <p:nvPr/>
        </p:nvGrpSpPr>
        <p:grpSpPr bwMode="auto">
          <a:xfrm>
            <a:off x="29881" y="306295"/>
            <a:ext cx="9052859" cy="6465234"/>
            <a:chOff x="1080" y="735"/>
            <a:chExt cx="16200" cy="10785"/>
          </a:xfrm>
        </p:grpSpPr>
        <p:sp>
          <p:nvSpPr>
            <p:cNvPr id="46102" name="Oval 22"/>
            <p:cNvSpPr>
              <a:spLocks noChangeArrowheads="1"/>
            </p:cNvSpPr>
            <p:nvPr/>
          </p:nvSpPr>
          <p:spPr bwMode="auto">
            <a:xfrm>
              <a:off x="5400" y="6840"/>
              <a:ext cx="5040" cy="2160"/>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3" name="Oval 23"/>
            <p:cNvSpPr>
              <a:spLocks noChangeArrowheads="1"/>
            </p:cNvSpPr>
            <p:nvPr/>
          </p:nvSpPr>
          <p:spPr bwMode="auto">
            <a:xfrm>
              <a:off x="1080" y="50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D</a:t>
              </a:r>
              <a:endParaRPr lang="en-US" sz="3000" dirty="0"/>
            </a:p>
          </p:txBody>
        </p:sp>
        <p:sp>
          <p:nvSpPr>
            <p:cNvPr id="46104" name="Oval 24"/>
            <p:cNvSpPr>
              <a:spLocks noChangeArrowheads="1"/>
            </p:cNvSpPr>
            <p:nvPr/>
          </p:nvSpPr>
          <p:spPr bwMode="auto">
            <a:xfrm>
              <a:off x="5760" y="364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E</a:t>
              </a:r>
              <a:endParaRPr lang="en-US" sz="3000" dirty="0"/>
            </a:p>
          </p:txBody>
        </p:sp>
        <p:sp>
          <p:nvSpPr>
            <p:cNvPr id="46105" name="AutoShape 25"/>
            <p:cNvSpPr>
              <a:spLocks noChangeArrowheads="1"/>
            </p:cNvSpPr>
            <p:nvPr/>
          </p:nvSpPr>
          <p:spPr bwMode="auto">
            <a:xfrm>
              <a:off x="4695" y="10080"/>
              <a:ext cx="6465" cy="144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Natural Selection</a:t>
              </a:r>
              <a:endParaRPr lang="en-US" sz="3000" dirty="0"/>
            </a:p>
          </p:txBody>
        </p:sp>
        <p:grpSp>
          <p:nvGrpSpPr>
            <p:cNvPr id="46106" name="Group 26"/>
            <p:cNvGrpSpPr>
              <a:grpSpLocks/>
            </p:cNvGrpSpPr>
            <p:nvPr/>
          </p:nvGrpSpPr>
          <p:grpSpPr bwMode="auto">
            <a:xfrm>
              <a:off x="7920" y="735"/>
              <a:ext cx="9360" cy="5385"/>
              <a:chOff x="6120" y="720"/>
              <a:chExt cx="9360" cy="5385"/>
            </a:xfrm>
          </p:grpSpPr>
          <p:sp>
            <p:nvSpPr>
              <p:cNvPr id="46107" name="Oval 27"/>
              <p:cNvSpPr>
                <a:spLocks noChangeArrowheads="1"/>
              </p:cNvSpPr>
              <p:nvPr/>
            </p:nvSpPr>
            <p:spPr bwMode="auto">
              <a:xfrm>
                <a:off x="9000" y="3960"/>
                <a:ext cx="3585" cy="2145"/>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F</a:t>
                </a:r>
                <a:endParaRPr lang="en-US" sz="3000" dirty="0"/>
              </a:p>
            </p:txBody>
          </p:sp>
          <p:sp>
            <p:nvSpPr>
              <p:cNvPr id="46108" name="Oval 28"/>
              <p:cNvSpPr>
                <a:spLocks noChangeArrowheads="1"/>
              </p:cNvSpPr>
              <p:nvPr/>
            </p:nvSpPr>
            <p:spPr bwMode="auto">
              <a:xfrm>
                <a:off x="612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A</a:t>
                </a:r>
                <a:endParaRPr lang="en-US" sz="3000" dirty="0"/>
              </a:p>
            </p:txBody>
          </p:sp>
          <p:sp>
            <p:nvSpPr>
              <p:cNvPr id="46109" name="Oval 29"/>
              <p:cNvSpPr>
                <a:spLocks noChangeArrowheads="1"/>
              </p:cNvSpPr>
              <p:nvPr/>
            </p:nvSpPr>
            <p:spPr bwMode="auto">
              <a:xfrm>
                <a:off x="936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B</a:t>
                </a:r>
                <a:endParaRPr lang="en-US" sz="3000" dirty="0"/>
              </a:p>
            </p:txBody>
          </p:sp>
          <p:sp>
            <p:nvSpPr>
              <p:cNvPr id="46110" name="Oval 30"/>
              <p:cNvSpPr>
                <a:spLocks noChangeArrowheads="1"/>
              </p:cNvSpPr>
              <p:nvPr/>
            </p:nvSpPr>
            <p:spPr bwMode="auto">
              <a:xfrm>
                <a:off x="12630" y="720"/>
                <a:ext cx="2850" cy="1425"/>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C</a:t>
                </a:r>
                <a:endParaRPr lang="en-US" sz="3000" dirty="0"/>
              </a:p>
            </p:txBody>
          </p:sp>
          <p:sp>
            <p:nvSpPr>
              <p:cNvPr id="46111" name="Line 31"/>
              <p:cNvSpPr>
                <a:spLocks noChangeShapeType="1"/>
              </p:cNvSpPr>
              <p:nvPr/>
            </p:nvSpPr>
            <p:spPr bwMode="auto">
              <a:xfrm>
                <a:off x="7467" y="2133"/>
                <a:ext cx="2346" cy="194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10800" y="2160"/>
                <a:ext cx="0" cy="180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11787" y="2160"/>
                <a:ext cx="2253" cy="197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
          <p:nvSpPr>
            <p:cNvPr id="46114" name="Line 34"/>
            <p:cNvSpPr>
              <a:spLocks noChangeShapeType="1"/>
            </p:cNvSpPr>
            <p:nvPr/>
          </p:nvSpPr>
          <p:spPr bwMode="auto">
            <a:xfrm flipH="1">
              <a:off x="10080" y="5920"/>
              <a:ext cx="1440" cy="145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7560" y="5760"/>
              <a:ext cx="173" cy="106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4320" y="6840"/>
              <a:ext cx="1227" cy="707"/>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7920" y="9000"/>
              <a:ext cx="0" cy="108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03" name="Oval 23"/>
          <p:cNvSpPr>
            <a:spLocks noChangeArrowheads="1"/>
          </p:cNvSpPr>
          <p:nvPr/>
        </p:nvSpPr>
        <p:spPr bwMode="auto">
          <a:xfrm>
            <a:off x="29881" y="2886993"/>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2000" dirty="0" smtClean="0"/>
              <a:t>Genetic</a:t>
            </a:r>
          </a:p>
          <a:p>
            <a:pPr algn="ctr"/>
            <a:r>
              <a:rPr lang="en-US" sz="2000" dirty="0" smtClean="0"/>
              <a:t>Variation</a:t>
            </a:r>
            <a:endParaRPr lang="en-US" sz="2000" dirty="0"/>
          </a:p>
        </p:txBody>
      </p:sp>
      <p:sp>
        <p:nvSpPr>
          <p:cNvPr id="46104" name="Oval 24"/>
          <p:cNvSpPr>
            <a:spLocks noChangeArrowheads="1"/>
          </p:cNvSpPr>
          <p:nvPr/>
        </p:nvSpPr>
        <p:spPr bwMode="auto">
          <a:xfrm>
            <a:off x="2645151" y="2047742"/>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2200" dirty="0" smtClean="0"/>
              <a:t>Fitness</a:t>
            </a:r>
            <a:endParaRPr lang="en-US" sz="2200" dirty="0"/>
          </a:p>
        </p:txBody>
      </p:sp>
      <p:sp>
        <p:nvSpPr>
          <p:cNvPr id="46107" name="Oval 27"/>
          <p:cNvSpPr>
            <a:spLocks noChangeArrowheads="1"/>
          </p:cNvSpPr>
          <p:nvPr/>
        </p:nvSpPr>
        <p:spPr bwMode="auto">
          <a:xfrm>
            <a:off x="5461596" y="2248563"/>
            <a:ext cx="2003364" cy="1285853"/>
          </a:xfrm>
          <a:prstGeom prst="ellipse">
            <a:avLst/>
          </a:prstGeom>
          <a:solidFill>
            <a:srgbClr val="8DB3E2"/>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600" dirty="0" smtClean="0"/>
              <a:t>Competition</a:t>
            </a:r>
            <a:endParaRPr lang="en-US" sz="1600" dirty="0"/>
          </a:p>
        </p:txBody>
      </p:sp>
      <p:sp>
        <p:nvSpPr>
          <p:cNvPr id="46108" name="Oval 28"/>
          <p:cNvSpPr>
            <a:spLocks noChangeArrowheads="1"/>
          </p:cNvSpPr>
          <p:nvPr/>
        </p:nvSpPr>
        <p:spPr bwMode="auto">
          <a:xfrm>
            <a:off x="3852199"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500" dirty="0" smtClean="0"/>
              <a:t>Limited</a:t>
            </a:r>
          </a:p>
          <a:p>
            <a:pPr algn="ctr"/>
            <a:r>
              <a:rPr lang="en-US" sz="1500" dirty="0" smtClean="0"/>
              <a:t>Resources</a:t>
            </a:r>
            <a:endParaRPr lang="en-US" sz="1500" dirty="0"/>
          </a:p>
        </p:txBody>
      </p:sp>
      <p:sp>
        <p:nvSpPr>
          <p:cNvPr id="46109" name="Oval 29"/>
          <p:cNvSpPr>
            <a:spLocks noChangeArrowheads="1"/>
          </p:cNvSpPr>
          <p:nvPr/>
        </p:nvSpPr>
        <p:spPr bwMode="auto">
          <a:xfrm>
            <a:off x="5662771"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000" dirty="0" smtClean="0"/>
              <a:t>Organisms produce more offspring than can survive.</a:t>
            </a:r>
            <a:endParaRPr lang="en-US" sz="1000" dirty="0"/>
          </a:p>
        </p:txBody>
      </p:sp>
      <p:sp>
        <p:nvSpPr>
          <p:cNvPr id="46110" name="Oval 30"/>
          <p:cNvSpPr>
            <a:spLocks noChangeArrowheads="1"/>
          </p:cNvSpPr>
          <p:nvPr/>
        </p:nvSpPr>
        <p:spPr bwMode="auto">
          <a:xfrm>
            <a:off x="7490107" y="306295"/>
            <a:ext cx="1592633" cy="854238"/>
          </a:xfrm>
          <a:prstGeom prst="ellipse">
            <a:avLst/>
          </a:prstGeom>
          <a:solidFill>
            <a:srgbClr val="C2D69B"/>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1000" dirty="0" smtClean="0"/>
              <a:t>Environmental Factors</a:t>
            </a:r>
            <a:endParaRPr lang="en-US" sz="1000" dirty="0"/>
          </a:p>
        </p:txBody>
      </p:sp>
      <p:grpSp>
        <p:nvGrpSpPr>
          <p:cNvPr id="19" name="Group 18"/>
          <p:cNvGrpSpPr/>
          <p:nvPr/>
        </p:nvGrpSpPr>
        <p:grpSpPr>
          <a:xfrm>
            <a:off x="1840453" y="1153340"/>
            <a:ext cx="6437588" cy="5618189"/>
            <a:chOff x="1840453" y="1153340"/>
            <a:chExt cx="6437588" cy="5618189"/>
          </a:xfrm>
        </p:grpSpPr>
        <p:sp>
          <p:nvSpPr>
            <p:cNvPr id="46102" name="Oval 22"/>
            <p:cNvSpPr>
              <a:spLocks noChangeArrowheads="1"/>
            </p:cNvSpPr>
            <p:nvPr/>
          </p:nvSpPr>
          <p:spPr bwMode="auto">
            <a:xfrm>
              <a:off x="2443977" y="3966031"/>
              <a:ext cx="2816445" cy="1294845"/>
            </a:xfrm>
            <a:prstGeom prst="ellipse">
              <a:avLst/>
            </a:prstGeom>
            <a:solidFill>
              <a:srgbClr val="FFFF00"/>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Differential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Reproductive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ea typeface="Times New Roman" pitchFamily="-84" charset="0"/>
                  <a:cs typeface="Arial" pitchFamily="34" charset="0"/>
                </a:rPr>
                <a:t>Success</a:t>
              </a:r>
            </a:p>
          </p:txBody>
        </p:sp>
        <p:sp>
          <p:nvSpPr>
            <p:cNvPr id="46105" name="AutoShape 25"/>
            <p:cNvSpPr>
              <a:spLocks noChangeArrowheads="1"/>
            </p:cNvSpPr>
            <p:nvPr/>
          </p:nvSpPr>
          <p:spPr bwMode="auto">
            <a:xfrm>
              <a:off x="2050010" y="5908299"/>
              <a:ext cx="3612761" cy="863230"/>
            </a:xfrm>
            <a:prstGeom prst="roundRect">
              <a:avLst>
                <a:gd name="adj" fmla="val 16667"/>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ctr" anchorCtr="0" compatLnSpc="1">
              <a:prstTxWarp prst="textNoShape">
                <a:avLst/>
              </a:prstTxWarp>
            </a:bodyPr>
            <a:lstStyle/>
            <a:p>
              <a:pPr algn="ctr"/>
              <a:r>
                <a:rPr lang="en-US" sz="3000" dirty="0" smtClean="0"/>
                <a:t>Natural Selection</a:t>
              </a:r>
              <a:endParaRPr lang="en-US" sz="3000" dirty="0"/>
            </a:p>
          </p:txBody>
        </p:sp>
        <p:sp>
          <p:nvSpPr>
            <p:cNvPr id="46111" name="Line 31"/>
            <p:cNvSpPr>
              <a:spLocks noChangeShapeType="1"/>
            </p:cNvSpPr>
            <p:nvPr/>
          </p:nvSpPr>
          <p:spPr bwMode="auto">
            <a:xfrm>
              <a:off x="4604927" y="1153340"/>
              <a:ext cx="1310988" cy="1167159"/>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2" name="Line 32"/>
            <p:cNvSpPr>
              <a:spLocks noChangeShapeType="1"/>
            </p:cNvSpPr>
            <p:nvPr/>
          </p:nvSpPr>
          <p:spPr bwMode="auto">
            <a:xfrm>
              <a:off x="6467470" y="1169525"/>
              <a:ext cx="0" cy="1079038"/>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3" name="Line 33"/>
            <p:cNvSpPr>
              <a:spLocks noChangeShapeType="1"/>
            </p:cNvSpPr>
            <p:nvPr/>
          </p:nvSpPr>
          <p:spPr bwMode="auto">
            <a:xfrm flipH="1">
              <a:off x="7019023" y="1169525"/>
              <a:ext cx="1259018" cy="1182745"/>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4" name="Line 34"/>
            <p:cNvSpPr>
              <a:spLocks noChangeShapeType="1"/>
            </p:cNvSpPr>
            <p:nvPr/>
          </p:nvSpPr>
          <p:spPr bwMode="auto">
            <a:xfrm flipH="1">
              <a:off x="5059247" y="3414523"/>
              <a:ext cx="804699" cy="87102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5" name="Line 35"/>
            <p:cNvSpPr>
              <a:spLocks noChangeShapeType="1"/>
            </p:cNvSpPr>
            <p:nvPr/>
          </p:nvSpPr>
          <p:spPr bwMode="auto">
            <a:xfrm>
              <a:off x="3651025" y="3318608"/>
              <a:ext cx="96676" cy="639630"/>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6" name="Line 36"/>
            <p:cNvSpPr>
              <a:spLocks noChangeShapeType="1"/>
            </p:cNvSpPr>
            <p:nvPr/>
          </p:nvSpPr>
          <p:spPr bwMode="auto">
            <a:xfrm>
              <a:off x="1840453" y="3966031"/>
              <a:ext cx="685670" cy="423822"/>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sp>
          <p:nvSpPr>
            <p:cNvPr id="46117" name="Line 37"/>
            <p:cNvSpPr>
              <a:spLocks noChangeShapeType="1"/>
            </p:cNvSpPr>
            <p:nvPr/>
          </p:nvSpPr>
          <p:spPr bwMode="auto">
            <a:xfrm>
              <a:off x="3852199" y="5260876"/>
              <a:ext cx="0" cy="647423"/>
            </a:xfrm>
            <a:prstGeom prst="line">
              <a:avLst/>
            </a:prstGeom>
            <a:noFill/>
            <a:ln w="31750">
              <a:solidFill>
                <a:srgbClr val="000000"/>
              </a:solidFill>
              <a:round/>
              <a:headEnd/>
              <a:tailEnd type="triangle" w="med" len="med"/>
            </a:ln>
            <a:effectLst/>
          </p:spPr>
          <p:txBody>
            <a:bodyPr vert="horz" wrap="square" lIns="91440" tIns="91440" rIns="91440" bIns="9144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animBg="1"/>
      <p:bldP spid="46104" grpId="0" animBg="1"/>
      <p:bldP spid="46107" grpId="0" animBg="1"/>
      <p:bldP spid="46108" grpId="0" animBg="1"/>
      <p:bldP spid="46109" grpId="0" animBg="1"/>
      <p:bldP spid="461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A Formula for Natural Selection</a:t>
            </a:r>
            <a:endParaRPr lang="en-US" dirty="0"/>
          </a:p>
        </p:txBody>
      </p:sp>
      <p:sp>
        <p:nvSpPr>
          <p:cNvPr id="6" name="Content Placeholder 5"/>
          <p:cNvSpPr>
            <a:spLocks noGrp="1"/>
          </p:cNvSpPr>
          <p:nvPr>
            <p:ph idx="1"/>
          </p:nvPr>
        </p:nvSpPr>
        <p:spPr>
          <a:xfrm>
            <a:off x="323849" y="1250270"/>
            <a:ext cx="8734425" cy="5132646"/>
          </a:xfrm>
        </p:spPr>
        <p:txBody>
          <a:bodyPr>
            <a:normAutofit lnSpcReduction="10000"/>
          </a:bodyPr>
          <a:lstStyle/>
          <a:p>
            <a:pPr indent="-274320">
              <a:buFont typeface="Wingdings 2" pitchFamily="18" charset="2"/>
              <a:buChar char=""/>
              <a:defRPr/>
            </a:pPr>
            <a:r>
              <a:rPr lang="en-US" sz="2800" dirty="0" smtClean="0"/>
              <a:t>What is the purpose of using the “formula” model to help explain natural selection?</a:t>
            </a:r>
          </a:p>
          <a:p>
            <a:pPr indent="-274320">
              <a:buFont typeface="Wingdings 2" pitchFamily="18" charset="2"/>
              <a:buChar char=""/>
              <a:defRPr/>
            </a:pPr>
            <a:r>
              <a:rPr lang="en-US" sz="2800" dirty="0" smtClean="0"/>
              <a:t>What three things are needed for the process of natural selection?</a:t>
            </a:r>
            <a:endParaRPr lang="en-US" sz="4000" dirty="0"/>
          </a:p>
          <a:p>
            <a:pPr indent="-274320">
              <a:buFont typeface="Wingdings 2" pitchFamily="18" charset="2"/>
              <a:buChar char=""/>
              <a:defRPr/>
            </a:pPr>
            <a:r>
              <a:rPr lang="en-US" sz="2800" dirty="0" smtClean="0"/>
              <a:t>What sort of things cause variation in a population?</a:t>
            </a:r>
            <a:endParaRPr lang="en-US" sz="4000" dirty="0"/>
          </a:p>
          <a:p>
            <a:pPr indent="-274320">
              <a:buFont typeface="Wingdings 2" pitchFamily="18" charset="2"/>
              <a:buChar char=""/>
              <a:defRPr/>
            </a:pPr>
            <a:r>
              <a:rPr lang="en-US" sz="2800" dirty="0" smtClean="0"/>
              <a:t>Is evolution best defined as: </a:t>
            </a:r>
            <a:endParaRPr lang="en-US" sz="4000" dirty="0" smtClean="0"/>
          </a:p>
          <a:p>
            <a:pPr lvl="1"/>
            <a:r>
              <a:rPr lang="en-US" sz="2400" dirty="0" smtClean="0"/>
              <a:t>Individuals changing and adapting to their environment</a:t>
            </a:r>
            <a:endParaRPr lang="en-US" sz="2400" dirty="0"/>
          </a:p>
          <a:p>
            <a:pPr marL="393192" lvl="1" indent="0">
              <a:buNone/>
            </a:pPr>
            <a:r>
              <a:rPr lang="en-US" sz="3600" dirty="0" smtClean="0"/>
              <a:t>or</a:t>
            </a:r>
          </a:p>
          <a:p>
            <a:pPr lvl="1"/>
            <a:r>
              <a:rPr lang="en-US" sz="2400" dirty="0" smtClean="0"/>
              <a:t>Changes in allele frequencies or traits within a population over many generations?</a:t>
            </a:r>
            <a:endParaRPr lang="en-US" sz="36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66" y="1402046"/>
            <a:ext cx="8829888" cy="5444811"/>
          </a:xfrm>
        </p:spPr>
        <p:txBody>
          <a:bodyPr>
            <a:noAutofit/>
          </a:bodyPr>
          <a:lstStyle/>
          <a:p>
            <a:pPr marL="68580" indent="0">
              <a:buNone/>
              <a:defRPr/>
            </a:pPr>
            <a:endParaRPr lang="en-US" sz="1200" dirty="0"/>
          </a:p>
          <a:p>
            <a:pPr indent="-274320">
              <a:buFont typeface="Wingdings 2" pitchFamily="18" charset="2"/>
              <a:buChar char=""/>
              <a:defRPr/>
            </a:pPr>
            <a:r>
              <a:rPr lang="en-US" sz="2500" b="1" dirty="0" smtClean="0"/>
              <a:t>Be prepared to share your response to the following:</a:t>
            </a:r>
          </a:p>
          <a:p>
            <a:pPr lvl="0">
              <a:buNone/>
            </a:pPr>
            <a:endParaRPr lang="en-US" sz="900" dirty="0" smtClean="0"/>
          </a:p>
          <a:p>
            <a:pPr lvl="0">
              <a:buNone/>
            </a:pPr>
            <a:endParaRPr lang="en-US" sz="900" dirty="0" smtClean="0"/>
          </a:p>
          <a:p>
            <a:pPr lvl="1"/>
            <a:r>
              <a:rPr lang="en-US" sz="2400" i="1" dirty="0" smtClean="0"/>
              <a:t>Biological evolution happens at the __________ level, not the individual organism level.</a:t>
            </a:r>
          </a:p>
          <a:p>
            <a:pPr lvl="1">
              <a:buNone/>
            </a:pPr>
            <a:endParaRPr lang="en-US" sz="1100" i="1" dirty="0" smtClean="0"/>
          </a:p>
          <a:p>
            <a:pPr lvl="1"/>
            <a:r>
              <a:rPr lang="en-US" sz="2400" i="1" dirty="0" smtClean="0"/>
              <a:t>All three definitions mention genetic changes or changes in allele frequency within a population from one generation to the next.</a:t>
            </a:r>
          </a:p>
          <a:p>
            <a:pPr lvl="1"/>
            <a:endParaRPr lang="en-US" sz="1100" i="1" dirty="0" smtClean="0"/>
          </a:p>
          <a:p>
            <a:pPr lvl="1"/>
            <a:r>
              <a:rPr lang="en-US" sz="2400" i="1" dirty="0" smtClean="0"/>
              <a:t>Based on what you have learned about evolution and genetics in the past, list 2 or 3 events or circumstances that could cause these changes.</a:t>
            </a:r>
            <a:endParaRPr lang="en-US" sz="2400" i="1" dirty="0"/>
          </a:p>
        </p:txBody>
      </p:sp>
      <p:sp>
        <p:nvSpPr>
          <p:cNvPr id="2" name="Title 1"/>
          <p:cNvSpPr>
            <a:spLocks noGrp="1"/>
          </p:cNvSpPr>
          <p:nvPr>
            <p:ph type="title"/>
          </p:nvPr>
        </p:nvSpPr>
        <p:spPr>
          <a:xfrm>
            <a:off x="658408" y="310745"/>
            <a:ext cx="8485592" cy="870230"/>
          </a:xfrm>
        </p:spPr>
        <p:txBody>
          <a:bodyPr>
            <a:noAutofit/>
          </a:bodyPr>
          <a:lstStyle/>
          <a:p>
            <a:r>
              <a:rPr lang="en-US" sz="4000" dirty="0" smtClean="0"/>
              <a:t>Scientific Definitions Analysis: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454" y="1352244"/>
            <a:ext cx="8686800" cy="5376672"/>
          </a:xfrm>
        </p:spPr>
        <p:txBody>
          <a:bodyPr>
            <a:normAutofit/>
          </a:bodyPr>
          <a:lstStyle/>
          <a:p>
            <a:pPr indent="-274320">
              <a:buFont typeface="Wingdings 2" pitchFamily="18" charset="2"/>
              <a:buChar char=""/>
              <a:defRPr/>
            </a:pPr>
            <a:r>
              <a:rPr lang="en-US" sz="2400" dirty="0" smtClean="0"/>
              <a:t>What </a:t>
            </a:r>
            <a:r>
              <a:rPr lang="en-US" sz="2400" dirty="0"/>
              <a:t>questions did Darwin’s insight about evolution </a:t>
            </a:r>
            <a:r>
              <a:rPr lang="en-US" sz="2400" dirty="0" smtClean="0"/>
              <a:t>raise?</a:t>
            </a:r>
          </a:p>
          <a:p>
            <a:pPr indent="-274320">
              <a:buFont typeface="Wingdings 2" pitchFamily="18" charset="2"/>
              <a:buChar char=""/>
              <a:defRPr/>
            </a:pPr>
            <a:r>
              <a:rPr lang="en-US" sz="2400" dirty="0" smtClean="0"/>
              <a:t>An </a:t>
            </a:r>
            <a:r>
              <a:rPr lang="en-US" sz="2400" dirty="0"/>
              <a:t>adaptation is a feature that is common in a </a:t>
            </a:r>
            <a:r>
              <a:rPr lang="en-US" sz="2400" b="1" u="sng" dirty="0"/>
              <a:t>population</a:t>
            </a:r>
            <a:r>
              <a:rPr lang="en-US" sz="2400" dirty="0"/>
              <a:t> because it provides some improved function. Adaptations are well fitted to their function and </a:t>
            </a:r>
            <a:r>
              <a:rPr lang="en-US" sz="2400" b="1" dirty="0"/>
              <a:t>produced by natural </a:t>
            </a:r>
            <a:r>
              <a:rPr lang="en-US" sz="2400" b="1" dirty="0" smtClean="0"/>
              <a:t>selection.</a:t>
            </a:r>
          </a:p>
          <a:p>
            <a:pPr indent="-274320">
              <a:buFont typeface="Wingdings 2" pitchFamily="18" charset="2"/>
              <a:buChar char=""/>
              <a:defRPr/>
            </a:pPr>
            <a:r>
              <a:rPr lang="en-US" sz="2400" b="1" dirty="0" smtClean="0"/>
              <a:t>Remember, individuals do not form adaptations!!</a:t>
            </a:r>
          </a:p>
          <a:p>
            <a:pPr indent="-274320">
              <a:buFont typeface="Wingdings 2" pitchFamily="18" charset="2"/>
              <a:buChar char=""/>
              <a:defRPr/>
            </a:pPr>
            <a:r>
              <a:rPr lang="en-US" sz="2400" b="1" dirty="0" smtClean="0"/>
              <a:t>Adaptations </a:t>
            </a:r>
            <a:r>
              <a:rPr lang="en-US" sz="2400" b="1" dirty="0"/>
              <a:t>are the result of natural selection. The most suitable traits being successfully passed on for many, many </a:t>
            </a:r>
            <a:r>
              <a:rPr lang="en-US" sz="2400" b="1" dirty="0" smtClean="0"/>
              <a:t>generations.</a:t>
            </a:r>
          </a:p>
          <a:p>
            <a:pPr indent="-274320">
              <a:buFont typeface="Wingdings 2" pitchFamily="18" charset="2"/>
              <a:buChar char=""/>
              <a:defRPr/>
            </a:pPr>
            <a:r>
              <a:rPr lang="en-US" sz="2400" b="1" dirty="0" smtClean="0"/>
              <a:t>These </a:t>
            </a:r>
            <a:r>
              <a:rPr lang="en-US" sz="2400" b="1" dirty="0"/>
              <a:t>suitable traits in a </a:t>
            </a:r>
            <a:r>
              <a:rPr lang="en-US" sz="2400" b="1" u="sng" dirty="0"/>
              <a:t>population</a:t>
            </a:r>
            <a:r>
              <a:rPr lang="en-US" sz="2400" b="1" dirty="0"/>
              <a:t> are what scientists refer to as an adaptation.</a:t>
            </a:r>
          </a:p>
          <a:p>
            <a:pPr lvl="1"/>
            <a:endParaRPr lang="en-US" sz="2400" b="1" dirty="0"/>
          </a:p>
          <a:p>
            <a:pPr lvl="1"/>
            <a:endParaRPr lang="en-US" sz="2400" b="1" dirty="0"/>
          </a:p>
          <a:p>
            <a:pPr marL="393192" lvl="1" indent="0">
              <a:buNone/>
            </a:pPr>
            <a:endParaRPr lang="en-US" sz="2400" b="1" dirty="0"/>
          </a:p>
          <a:p>
            <a:pPr lvl="1"/>
            <a:endParaRPr lang="en-US" sz="2400" dirty="0" smtClean="0"/>
          </a:p>
          <a:p>
            <a:pPr lvl="1"/>
            <a:endParaRPr lang="en-US" sz="2400" dirty="0"/>
          </a:p>
          <a:p>
            <a:pPr marL="109728" indent="0">
              <a:spcAft>
                <a:spcPts val="1200"/>
              </a:spcAft>
              <a:buNone/>
            </a:pPr>
            <a:endParaRPr lang="en-US" sz="2500" dirty="0" smtClean="0"/>
          </a:p>
        </p:txBody>
      </p:sp>
      <p:sp>
        <p:nvSpPr>
          <p:cNvPr id="3" name="Title 2"/>
          <p:cNvSpPr>
            <a:spLocks noGrp="1"/>
          </p:cNvSpPr>
          <p:nvPr>
            <p:ph type="title"/>
          </p:nvPr>
        </p:nvSpPr>
        <p:spPr>
          <a:xfrm>
            <a:off x="314112" y="38100"/>
            <a:ext cx="8633142" cy="1143000"/>
          </a:xfrm>
        </p:spPr>
        <p:txBody>
          <a:bodyPr>
            <a:noAutofit/>
          </a:bodyPr>
          <a:lstStyle/>
          <a:p>
            <a:r>
              <a:rPr lang="en-US" sz="4300" dirty="0" smtClean="0"/>
              <a:t>Natural Selection &amp; Adaptations</a:t>
            </a:r>
            <a:endParaRPr lang="en-US" sz="4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5" y="1600962"/>
            <a:ext cx="8839200" cy="4525963"/>
          </a:xfrm>
        </p:spPr>
        <p:txBody>
          <a:bodyPr>
            <a:normAutofit lnSpcReduction="10000"/>
          </a:bodyPr>
          <a:lstStyle/>
          <a:p>
            <a:pPr indent="-274320">
              <a:buFont typeface="Wingdings 2" pitchFamily="18" charset="2"/>
              <a:buChar char=""/>
              <a:defRPr/>
            </a:pPr>
            <a:r>
              <a:rPr lang="en-US" sz="2400" dirty="0" smtClean="0"/>
              <a:t>Based </a:t>
            </a:r>
            <a:r>
              <a:rPr lang="en-US" sz="2400" dirty="0"/>
              <a:t>on various lines of evidence, (which will be explored in the next lesson) species change and evolve, just as Darwin pointed out over 150 years </a:t>
            </a:r>
            <a:r>
              <a:rPr lang="en-US" sz="2400" dirty="0" smtClean="0"/>
              <a:t>ago. </a:t>
            </a:r>
          </a:p>
          <a:p>
            <a:pPr indent="-274320">
              <a:buFont typeface="Wingdings 2" pitchFamily="18" charset="2"/>
              <a:buChar char=""/>
              <a:defRPr/>
            </a:pPr>
            <a:r>
              <a:rPr lang="en-US" sz="2400" dirty="0" smtClean="0"/>
              <a:t>The </a:t>
            </a:r>
            <a:r>
              <a:rPr lang="en-US" sz="2400" dirty="0"/>
              <a:t>question becomes, </a:t>
            </a:r>
            <a:r>
              <a:rPr lang="en-US" sz="2400" b="1" dirty="0"/>
              <a:t>how did we end up with such diversity in living </a:t>
            </a:r>
            <a:r>
              <a:rPr lang="en-US" sz="2400" b="1" dirty="0" smtClean="0"/>
              <a:t>things?</a:t>
            </a:r>
          </a:p>
          <a:p>
            <a:pPr indent="-274320">
              <a:buFont typeface="Wingdings 2" pitchFamily="18" charset="2"/>
              <a:buChar char=""/>
              <a:defRPr/>
            </a:pPr>
            <a:r>
              <a:rPr lang="en-US" sz="2400" dirty="0" smtClean="0"/>
              <a:t>Ultimately</a:t>
            </a:r>
            <a:r>
              <a:rPr lang="en-US" sz="2400" dirty="0"/>
              <a:t>, the answer to that question is </a:t>
            </a:r>
            <a:r>
              <a:rPr lang="en-US" sz="2400" b="1" dirty="0"/>
              <a:t>natural </a:t>
            </a:r>
            <a:r>
              <a:rPr lang="en-US" sz="2400" b="1" dirty="0" smtClean="0"/>
              <a:t>selection</a:t>
            </a:r>
            <a:r>
              <a:rPr lang="en-US" sz="2400" dirty="0" smtClean="0"/>
              <a:t>.</a:t>
            </a:r>
          </a:p>
          <a:p>
            <a:pPr indent="-274320">
              <a:buFont typeface="Wingdings 2" pitchFamily="18" charset="2"/>
              <a:buChar char=""/>
              <a:defRPr/>
            </a:pPr>
            <a:r>
              <a:rPr lang="en-US" sz="2400" dirty="0" smtClean="0"/>
              <a:t>Because </a:t>
            </a:r>
            <a:r>
              <a:rPr lang="en-US" sz="2400" dirty="0"/>
              <a:t>of genetics, recombination, mutations, and other mechanisms that lead to variation, there is what Darwin called, “descent with modification</a:t>
            </a:r>
            <a:r>
              <a:rPr lang="en-US" sz="2400" dirty="0" smtClean="0"/>
              <a:t>.”</a:t>
            </a:r>
          </a:p>
          <a:p>
            <a:pPr indent="-274320">
              <a:buFont typeface="Wingdings 2" pitchFamily="18" charset="2"/>
              <a:buChar char=""/>
              <a:defRPr/>
            </a:pPr>
            <a:r>
              <a:rPr lang="en-US" sz="2400" dirty="0" smtClean="0"/>
              <a:t>In </a:t>
            </a:r>
            <a:r>
              <a:rPr lang="en-US" sz="2400" dirty="0"/>
              <a:t>other words, there is variation from one generation of organisms to the next.</a:t>
            </a:r>
          </a:p>
          <a:p>
            <a:pPr lvl="1"/>
            <a:endParaRPr lang="en-US" sz="2400" b="1" dirty="0" smtClean="0"/>
          </a:p>
          <a:p>
            <a:pPr lvl="1"/>
            <a:endParaRPr lang="en-US" sz="2400" dirty="0"/>
          </a:p>
          <a:p>
            <a:pPr lvl="1"/>
            <a:endParaRPr lang="en-US" sz="2400" dirty="0" smtClean="0"/>
          </a:p>
          <a:p>
            <a:pPr marL="109728" indent="0">
              <a:buNone/>
            </a:pPr>
            <a:endParaRPr lang="en-US" sz="2800" b="1" dirty="0"/>
          </a:p>
        </p:txBody>
      </p:sp>
      <p:sp>
        <p:nvSpPr>
          <p:cNvPr id="3" name="Title 2"/>
          <p:cNvSpPr>
            <a:spLocks noGrp="1"/>
          </p:cNvSpPr>
          <p:nvPr>
            <p:ph type="title"/>
          </p:nvPr>
        </p:nvSpPr>
        <p:spPr>
          <a:xfrm>
            <a:off x="352425" y="169863"/>
            <a:ext cx="8229600" cy="1143000"/>
          </a:xfrm>
        </p:spPr>
        <p:txBody>
          <a:bodyPr>
            <a:normAutofit fontScale="90000"/>
          </a:bodyPr>
          <a:lstStyle/>
          <a:p>
            <a:pPr algn="ctr"/>
            <a:r>
              <a:rPr lang="en-US" dirty="0" smtClean="0"/>
              <a:t>Natural Selection &amp; Development of Diversity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25" y="1633728"/>
            <a:ext cx="8858250" cy="4525963"/>
          </a:xfrm>
        </p:spPr>
        <p:txBody>
          <a:bodyPr>
            <a:noAutofit/>
          </a:bodyPr>
          <a:lstStyle/>
          <a:p>
            <a:pPr marL="68580" indent="0">
              <a:buNone/>
              <a:defRPr/>
            </a:pPr>
            <a:endParaRPr lang="en-US" sz="1100" dirty="0"/>
          </a:p>
          <a:p>
            <a:pPr indent="-274320">
              <a:buFont typeface="Wingdings 2" pitchFamily="18" charset="2"/>
              <a:buChar char=""/>
              <a:defRPr/>
            </a:pPr>
            <a:r>
              <a:rPr lang="en-US" sz="2600" dirty="0" smtClean="0"/>
              <a:t>Because of genetics, recombination, mutations, and other mechanisms that lead to variation, there is what Darwin called, “descent with modification.”</a:t>
            </a:r>
          </a:p>
          <a:p>
            <a:pPr indent="-274320">
              <a:buFont typeface="Wingdings 2" pitchFamily="18" charset="2"/>
              <a:buChar char=""/>
              <a:defRPr/>
            </a:pPr>
            <a:endParaRPr lang="en-US" sz="1400" dirty="0" smtClean="0"/>
          </a:p>
          <a:p>
            <a:pPr indent="-274320">
              <a:buFont typeface="Wingdings 2" pitchFamily="18" charset="2"/>
              <a:buChar char=""/>
              <a:defRPr/>
            </a:pPr>
            <a:r>
              <a:rPr lang="en-US" sz="2600" dirty="0" smtClean="0"/>
              <a:t>Just as we can force change and diversity in dogs by picking what variants we want to pass on and breeding individuals with those variants, nature causes change and diversity by selecting individuals with variants that are suitable for that environment. </a:t>
            </a:r>
          </a:p>
        </p:txBody>
      </p:sp>
      <p:sp>
        <p:nvSpPr>
          <p:cNvPr id="3" name="Title 2"/>
          <p:cNvSpPr>
            <a:spLocks noGrp="1"/>
          </p:cNvSpPr>
          <p:nvPr>
            <p:ph type="title"/>
          </p:nvPr>
        </p:nvSpPr>
        <p:spPr/>
        <p:txBody>
          <a:bodyPr>
            <a:normAutofit fontScale="90000"/>
          </a:bodyPr>
          <a:lstStyle/>
          <a:p>
            <a:pPr algn="ctr"/>
            <a:r>
              <a:rPr lang="en-US" dirty="0" smtClean="0"/>
              <a:t>Natural Selection &amp; Development of Diversity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3784" y="154070"/>
            <a:ext cx="8229600" cy="1143000"/>
          </a:xfrm>
        </p:spPr>
        <p:txBody>
          <a:bodyPr/>
          <a:lstStyle/>
          <a:p>
            <a:r>
              <a:rPr lang="en-US" dirty="0" smtClean="0"/>
              <a:t>Types of Natural Selection</a:t>
            </a:r>
            <a:endParaRPr lang="en-US" dirty="0"/>
          </a:p>
        </p:txBody>
      </p:sp>
      <p:sp>
        <p:nvSpPr>
          <p:cNvPr id="5" name="Content Placeholder 4"/>
          <p:cNvSpPr>
            <a:spLocks noGrp="1"/>
          </p:cNvSpPr>
          <p:nvPr>
            <p:ph idx="1"/>
          </p:nvPr>
        </p:nvSpPr>
        <p:spPr>
          <a:xfrm>
            <a:off x="285750" y="1938528"/>
            <a:ext cx="8420100" cy="4525963"/>
          </a:xfrm>
        </p:spPr>
        <p:txBody>
          <a:bodyPr/>
          <a:lstStyle/>
          <a:p>
            <a:pPr marL="68580" indent="0">
              <a:buNone/>
              <a:defRPr/>
            </a:pPr>
            <a:endParaRPr lang="en-US" sz="1100" dirty="0"/>
          </a:p>
          <a:p>
            <a:pPr indent="-274320">
              <a:buFont typeface="Wingdings 2" pitchFamily="18" charset="2"/>
              <a:buChar char=""/>
              <a:defRPr/>
            </a:pPr>
            <a:r>
              <a:rPr lang="en-US" sz="2400" dirty="0" smtClean="0">
                <a:hlinkClick r:id="rId3"/>
              </a:rPr>
              <a:t>http</a:t>
            </a:r>
            <a:r>
              <a:rPr lang="en-US" sz="2400" dirty="0">
                <a:hlinkClick r:id="rId3"/>
              </a:rPr>
              <a:t>://wps.pearsoncustom.com/wps/media/objects/3014/3087289/Web_Tutorials/17_A02.swf </a:t>
            </a:r>
            <a:endParaRPr lang="en-US" sz="2400" dirty="0"/>
          </a:p>
          <a:p>
            <a:pPr lvl="1"/>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DO NOW: Draw and Label Graphs in Notebooks (3 min)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58" y="1625177"/>
            <a:ext cx="7403782" cy="48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48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8394702"/>
              </p:ext>
            </p:extLst>
          </p:nvPr>
        </p:nvGraphicFramePr>
        <p:xfrm>
          <a:off x="242568" y="1294517"/>
          <a:ext cx="8704686" cy="4937760"/>
        </p:xfrm>
        <a:graphic>
          <a:graphicData uri="http://schemas.openxmlformats.org/drawingml/2006/table">
            <a:tbl>
              <a:tblPr firstRow="1" bandRow="1">
                <a:tableStyleId>{5C22544A-7EE6-4342-B048-85BDC9FD1C3A}</a:tableStyleId>
              </a:tblPr>
              <a:tblGrid>
                <a:gridCol w="1563875">
                  <a:extLst>
                    <a:ext uri="{9D8B030D-6E8A-4147-A177-3AD203B41FA5}">
                      <a16:colId xmlns:a16="http://schemas.microsoft.com/office/drawing/2014/main" val="20000"/>
                    </a:ext>
                  </a:extLst>
                </a:gridCol>
                <a:gridCol w="4239249">
                  <a:extLst>
                    <a:ext uri="{9D8B030D-6E8A-4147-A177-3AD203B41FA5}">
                      <a16:colId xmlns:a16="http://schemas.microsoft.com/office/drawing/2014/main" val="20001"/>
                    </a:ext>
                  </a:extLst>
                </a:gridCol>
                <a:gridCol w="2901562">
                  <a:extLst>
                    <a:ext uri="{9D8B030D-6E8A-4147-A177-3AD203B41FA5}">
                      <a16:colId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a16="http://schemas.microsoft.com/office/drawing/2014/main" val="10000"/>
                  </a:ext>
                </a:extLst>
              </a:tr>
              <a:tr h="370840">
                <a:tc>
                  <a:txBody>
                    <a:bodyPr/>
                    <a:lstStyle/>
                    <a:p>
                      <a:r>
                        <a:rPr lang="en-US" sz="1800" dirty="0" smtClean="0"/>
                        <a:t>Directional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sz="1800" dirty="0" smtClean="0"/>
                        <a:t>Disruptive</a:t>
                      </a:r>
                      <a:r>
                        <a:rPr lang="en-US" sz="1800" baseline="0" dirty="0" smtClean="0"/>
                        <a:t>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sz="1800" dirty="0" smtClean="0"/>
                        <a:t>Stabilizing Selection</a:t>
                      </a:r>
                      <a:endParaRPr lang="en-US" sz="1800" dirty="0"/>
                    </a:p>
                  </a:txBody>
                  <a:tcPr anchor="ct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111884" y="10312"/>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1628926"/>
              </p:ext>
            </p:extLst>
          </p:nvPr>
        </p:nvGraphicFramePr>
        <p:xfrm>
          <a:off x="233043" y="1323092"/>
          <a:ext cx="8704686" cy="4663440"/>
        </p:xfrm>
        <a:graphic>
          <a:graphicData uri="http://schemas.openxmlformats.org/drawingml/2006/table">
            <a:tbl>
              <a:tblPr firstRow="1" bandRow="1">
                <a:tableStyleId>{5C22544A-7EE6-4342-B048-85BDC9FD1C3A}</a:tableStyleId>
              </a:tblPr>
              <a:tblGrid>
                <a:gridCol w="1563875">
                  <a:extLst>
                    <a:ext uri="{9D8B030D-6E8A-4147-A177-3AD203B41FA5}">
                      <a16:colId xmlns:a16="http://schemas.microsoft.com/office/drawing/2014/main" val="20000"/>
                    </a:ext>
                  </a:extLst>
                </a:gridCol>
                <a:gridCol w="4239249">
                  <a:extLst>
                    <a:ext uri="{9D8B030D-6E8A-4147-A177-3AD203B41FA5}">
                      <a16:colId xmlns:a16="http://schemas.microsoft.com/office/drawing/2014/main" val="20001"/>
                    </a:ext>
                  </a:extLst>
                </a:gridCol>
                <a:gridCol w="2901562">
                  <a:extLst>
                    <a:ext uri="{9D8B030D-6E8A-4147-A177-3AD203B41FA5}">
                      <a16:colId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smtClean="0"/>
                        <a:t>Stabilizing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997584" y="152400"/>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3127762"/>
              </p:ext>
            </p:extLst>
          </p:nvPr>
        </p:nvGraphicFramePr>
        <p:xfrm>
          <a:off x="242568" y="1332617"/>
          <a:ext cx="8704686" cy="4663440"/>
        </p:xfrm>
        <a:graphic>
          <a:graphicData uri="http://schemas.openxmlformats.org/drawingml/2006/table">
            <a:tbl>
              <a:tblPr firstRow="1" bandRow="1">
                <a:tableStyleId>{5C22544A-7EE6-4342-B048-85BDC9FD1C3A}</a:tableStyleId>
              </a:tblPr>
              <a:tblGrid>
                <a:gridCol w="1563875">
                  <a:extLst>
                    <a:ext uri="{9D8B030D-6E8A-4147-A177-3AD203B41FA5}">
                      <a16:colId xmlns:a16="http://schemas.microsoft.com/office/drawing/2014/main" val="20000"/>
                    </a:ext>
                  </a:extLst>
                </a:gridCol>
                <a:gridCol w="4239249">
                  <a:extLst>
                    <a:ext uri="{9D8B030D-6E8A-4147-A177-3AD203B41FA5}">
                      <a16:colId xmlns:a16="http://schemas.microsoft.com/office/drawing/2014/main" val="20001"/>
                    </a:ext>
                  </a:extLst>
                </a:gridCol>
                <a:gridCol w="2901562">
                  <a:extLst>
                    <a:ext uri="{9D8B030D-6E8A-4147-A177-3AD203B41FA5}">
                      <a16:colId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favors individuals at both extremes of a phenotypic range</a:t>
                      </a:r>
                      <a:r>
                        <a:rPr lang="en-US" dirty="0" smtClean="0"/>
                        <a:t> </a:t>
                      </a:r>
                      <a:endParaRPr lang="en-US" dirty="0"/>
                    </a:p>
                  </a:txBody>
                  <a:tcPr/>
                </a:tc>
                <a:tc>
                  <a:txBody>
                    <a:bodyPr/>
                    <a:lstStyle/>
                    <a:p>
                      <a:r>
                        <a:rPr lang="en-US" dirty="0" smtClean="0"/>
                        <a:t>Can</a:t>
                      </a:r>
                      <a:r>
                        <a:rPr lang="en-US" baseline="0" dirty="0" smtClean="0"/>
                        <a:t> cause such differences among a species that the variation leads to new species (SPECIATION)</a:t>
                      </a:r>
                      <a:endParaRPr lang="en-US" dirty="0"/>
                    </a:p>
                  </a:txBody>
                  <a:tcPr/>
                </a:tc>
                <a:extLst>
                  <a:ext uri="{0D108BD9-81ED-4DB2-BD59-A6C34878D82A}">
                    <a16:rowId xmlns:a16="http://schemas.microsoft.com/office/drawing/2014/main" val="10002"/>
                  </a:ext>
                </a:extLst>
              </a:tr>
              <a:tr h="370840">
                <a:tc>
                  <a:txBody>
                    <a:bodyPr/>
                    <a:lstStyle/>
                    <a:p>
                      <a:r>
                        <a:rPr lang="en-US" dirty="0" smtClean="0"/>
                        <a:t>Stabilizing Selection</a:t>
                      </a:r>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102359" y="31032"/>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104420"/>
              </p:ext>
            </p:extLst>
          </p:nvPr>
        </p:nvGraphicFramePr>
        <p:xfrm>
          <a:off x="242568" y="1113542"/>
          <a:ext cx="8704686" cy="5212080"/>
        </p:xfrm>
        <a:graphic>
          <a:graphicData uri="http://schemas.openxmlformats.org/drawingml/2006/table">
            <a:tbl>
              <a:tblPr firstRow="1" bandRow="1">
                <a:tableStyleId>{5C22544A-7EE6-4342-B048-85BDC9FD1C3A}</a:tableStyleId>
              </a:tblPr>
              <a:tblGrid>
                <a:gridCol w="1563875">
                  <a:extLst>
                    <a:ext uri="{9D8B030D-6E8A-4147-A177-3AD203B41FA5}">
                      <a16:colId xmlns:a16="http://schemas.microsoft.com/office/drawing/2014/main" val="20000"/>
                    </a:ext>
                  </a:extLst>
                </a:gridCol>
                <a:gridCol w="4239249">
                  <a:extLst>
                    <a:ext uri="{9D8B030D-6E8A-4147-A177-3AD203B41FA5}">
                      <a16:colId xmlns:a16="http://schemas.microsoft.com/office/drawing/2014/main" val="20001"/>
                    </a:ext>
                  </a:extLst>
                </a:gridCol>
                <a:gridCol w="2901562">
                  <a:extLst>
                    <a:ext uri="{9D8B030D-6E8A-4147-A177-3AD203B41FA5}">
                      <a16:colId xmlns:a16="http://schemas.microsoft.com/office/drawing/2014/main" val="20002"/>
                    </a:ext>
                  </a:extLst>
                </a:gridCol>
              </a:tblGrid>
              <a:tr h="370840">
                <a:tc>
                  <a:txBody>
                    <a:bodyPr/>
                    <a:lstStyle/>
                    <a:p>
                      <a:pPr algn="ctr"/>
                      <a:r>
                        <a:rPr lang="en-US" sz="3000" dirty="0" smtClean="0"/>
                        <a:t>Type</a:t>
                      </a:r>
                      <a:endParaRPr lang="en-US" sz="3000" dirty="0"/>
                    </a:p>
                  </a:txBody>
                  <a:tcPr/>
                </a:tc>
                <a:tc>
                  <a:txBody>
                    <a:bodyPr/>
                    <a:lstStyle/>
                    <a:p>
                      <a:pPr algn="ctr"/>
                      <a:r>
                        <a:rPr lang="en-US" sz="3000" dirty="0" smtClean="0"/>
                        <a:t>Definition</a:t>
                      </a:r>
                      <a:endParaRPr lang="en-US" sz="3000" dirty="0"/>
                    </a:p>
                  </a:txBody>
                  <a:tcPr/>
                </a:tc>
                <a:tc>
                  <a:txBody>
                    <a:bodyPr/>
                    <a:lstStyle/>
                    <a:p>
                      <a:pPr algn="ctr"/>
                      <a:r>
                        <a:rPr lang="en-US" sz="3000" dirty="0" smtClean="0"/>
                        <a:t>Result</a:t>
                      </a:r>
                      <a:endParaRPr lang="en-US" sz="3000" dirty="0"/>
                    </a:p>
                  </a:txBody>
                  <a:tcPr/>
                </a:tc>
                <a:extLst>
                  <a:ext uri="{0D108BD9-81ED-4DB2-BD59-A6C34878D82A}">
                    <a16:rowId xmlns:a16="http://schemas.microsoft.com/office/drawing/2014/main" val="10000"/>
                  </a:ext>
                </a:extLst>
              </a:tr>
              <a:tr h="370840">
                <a:tc>
                  <a:txBody>
                    <a:bodyPr/>
                    <a:lstStyle/>
                    <a:p>
                      <a:r>
                        <a:rPr lang="en-US" dirty="0" smtClean="0"/>
                        <a:t>Directional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in which a single phenotype at one extreme of the phenotypic range is favored</a:t>
                      </a:r>
                      <a:endParaRPr lang="en-US" dirty="0"/>
                    </a:p>
                  </a:txBody>
                  <a:tcPr/>
                </a:tc>
                <a:tc>
                  <a:txBody>
                    <a:bodyPr/>
                    <a:lstStyle/>
                    <a:p>
                      <a:r>
                        <a:rPr lang="en-US" dirty="0" smtClean="0"/>
                        <a:t>The population's trait distribution shifts toward an extreme.</a:t>
                      </a:r>
                      <a:endParaRPr lang="en-US" dirty="0"/>
                    </a:p>
                  </a:txBody>
                  <a:tcPr/>
                </a:tc>
                <a:extLst>
                  <a:ext uri="{0D108BD9-81ED-4DB2-BD59-A6C34878D82A}">
                    <a16:rowId xmlns:a16="http://schemas.microsoft.com/office/drawing/2014/main" val="10001"/>
                  </a:ext>
                </a:extLst>
              </a:tr>
              <a:tr h="370840">
                <a:tc>
                  <a:txBody>
                    <a:bodyPr/>
                    <a:lstStyle/>
                    <a:p>
                      <a:r>
                        <a:rPr lang="en-US" dirty="0" smtClean="0"/>
                        <a:t>Disruptive</a:t>
                      </a:r>
                      <a:r>
                        <a:rPr lang="en-US" baseline="0" dirty="0" smtClean="0"/>
                        <a:t>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favors individuals at both extremes of a phenotypic range</a:t>
                      </a:r>
                      <a:endParaRPr lang="en-US" dirty="0"/>
                    </a:p>
                  </a:txBody>
                  <a:tcPr/>
                </a:tc>
                <a:tc>
                  <a:txBody>
                    <a:bodyPr/>
                    <a:lstStyle/>
                    <a:p>
                      <a:r>
                        <a:rPr lang="en-US" dirty="0" smtClean="0"/>
                        <a:t>Can</a:t>
                      </a:r>
                      <a:r>
                        <a:rPr lang="en-US" baseline="0" dirty="0" smtClean="0"/>
                        <a:t> cause such differences among a species that the variation leads to new species (SPECIATION)</a:t>
                      </a:r>
                      <a:endParaRPr lang="en-US" dirty="0"/>
                    </a:p>
                  </a:txBody>
                  <a:tcPr/>
                </a:tc>
                <a:extLst>
                  <a:ext uri="{0D108BD9-81ED-4DB2-BD59-A6C34878D82A}">
                    <a16:rowId xmlns:a16="http://schemas.microsoft.com/office/drawing/2014/main" val="10002"/>
                  </a:ext>
                </a:extLst>
              </a:tr>
              <a:tr h="370840">
                <a:tc>
                  <a:txBody>
                    <a:bodyPr/>
                    <a:lstStyle/>
                    <a:p>
                      <a:r>
                        <a:rPr lang="en-US" dirty="0" smtClean="0"/>
                        <a:t>Stabilizing Selection</a:t>
                      </a:r>
                      <a:endParaRPr lang="en-US" dirty="0"/>
                    </a:p>
                  </a:txBody>
                  <a:tcPr/>
                </a:tc>
                <a:tc>
                  <a:txBody>
                    <a:bodyPr/>
                    <a:lstStyle/>
                    <a:p>
                      <a:r>
                        <a:rPr kumimoji="0" lang="en-US" sz="1800" kern="1200" dirty="0" smtClean="0">
                          <a:solidFill>
                            <a:schemeClr val="dk1"/>
                          </a:solidFill>
                          <a:latin typeface="+mn-lt"/>
                          <a:ea typeface="+mn-ea"/>
                          <a:cs typeface="+mn-cs"/>
                        </a:rPr>
                        <a:t>A process of natural selection that tends to favor genotypic combinations that produce an intermediate phenotype</a:t>
                      </a:r>
                      <a:endParaRPr lang="en-US" dirty="0"/>
                    </a:p>
                  </a:txBody>
                  <a:tcPr/>
                </a:tc>
                <a:tc>
                  <a:txBody>
                    <a:bodyPr/>
                    <a:lstStyle/>
                    <a:p>
                      <a:r>
                        <a:rPr kumimoji="0" lang="en-US" sz="1800" kern="1200" dirty="0" smtClean="0">
                          <a:solidFill>
                            <a:schemeClr val="dk1"/>
                          </a:solidFill>
                          <a:latin typeface="+mn-lt"/>
                          <a:ea typeface="+mn-ea"/>
                          <a:cs typeface="+mn-cs"/>
                        </a:rPr>
                        <a:t>It reduces phenotypic variation. Natural selection tends to remove the more severe phenotypes.</a:t>
                      </a:r>
                      <a:r>
                        <a:rPr lang="en-US" dirty="0" smtClean="0"/>
                        <a:t> </a:t>
                      </a:r>
                    </a:p>
                    <a:p>
                      <a:r>
                        <a:rPr lang="en-US" dirty="0" smtClean="0"/>
                        <a:t>MAINTAINS STATUS</a:t>
                      </a:r>
                      <a:r>
                        <a:rPr lang="en-US" baseline="0" dirty="0" smtClean="0"/>
                        <a:t> QUO</a:t>
                      </a:r>
                      <a:endParaRPr lang="en-US"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302384" y="-46838"/>
            <a:ext cx="8229600" cy="1143000"/>
          </a:xfrm>
        </p:spPr>
        <p:txBody>
          <a:bodyPr/>
          <a:lstStyle/>
          <a:p>
            <a:r>
              <a:rPr lang="en-US" dirty="0" smtClean="0"/>
              <a:t>Types of Natural Selection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1169043"/>
            <a:ext cx="8447753" cy="5341812"/>
          </a:xfrm>
        </p:spPr>
        <p:txBody>
          <a:bodyPr>
            <a:noAutofit/>
          </a:bodyPr>
          <a:lstStyle/>
          <a:p>
            <a:pPr marL="68580" indent="0">
              <a:buNone/>
              <a:defRPr/>
            </a:pPr>
            <a:endParaRPr lang="en-US" sz="1100" dirty="0"/>
          </a:p>
          <a:p>
            <a:pPr indent="-274320">
              <a:buFont typeface="Wingdings 2" pitchFamily="18" charset="2"/>
              <a:buChar char=""/>
              <a:defRPr/>
            </a:pPr>
            <a:r>
              <a:rPr lang="en-US" sz="2400" b="1" dirty="0" smtClean="0"/>
              <a:t>Look back at your graphic organizer. We will be exploring the following processes and their influence on population change (evolution):</a:t>
            </a:r>
          </a:p>
          <a:p>
            <a:pPr lvl="1"/>
            <a:r>
              <a:rPr lang="en-US" sz="2000" dirty="0" smtClean="0"/>
              <a:t>Natural Selection</a:t>
            </a:r>
          </a:p>
          <a:p>
            <a:pPr lvl="1"/>
            <a:r>
              <a:rPr lang="en-US" sz="2000" dirty="0" smtClean="0"/>
              <a:t>Mutations</a:t>
            </a:r>
          </a:p>
          <a:p>
            <a:pPr lvl="1"/>
            <a:r>
              <a:rPr lang="en-US" sz="2000" dirty="0" smtClean="0"/>
              <a:t>Gene flow</a:t>
            </a:r>
          </a:p>
          <a:p>
            <a:pPr lvl="1"/>
            <a:r>
              <a:rPr lang="en-US" sz="2000" dirty="0" smtClean="0"/>
              <a:t>Genetic drift</a:t>
            </a:r>
          </a:p>
          <a:p>
            <a:pPr lvl="1"/>
            <a:r>
              <a:rPr lang="en-US" sz="2000" dirty="0" smtClean="0"/>
              <a:t>Artificial selection</a:t>
            </a:r>
          </a:p>
          <a:p>
            <a:pPr lvl="1"/>
            <a:r>
              <a:rPr lang="en-US" sz="2000" dirty="0" smtClean="0"/>
              <a:t>Non-random mating</a:t>
            </a:r>
          </a:p>
          <a:p>
            <a:pPr marL="68580" indent="0">
              <a:buNone/>
              <a:defRPr/>
            </a:pPr>
            <a:endParaRPr lang="en-US" sz="1100" dirty="0"/>
          </a:p>
          <a:p>
            <a:pPr indent="-274320">
              <a:buFont typeface="Wingdings 2" pitchFamily="18" charset="2"/>
              <a:buChar char=""/>
              <a:defRPr/>
            </a:pPr>
            <a:r>
              <a:rPr lang="en-US" sz="2400" b="1" dirty="0" smtClean="0"/>
              <a:t>There are too many limits to this model to explore recombination and reproductive isolation. Those will be explained after the models.</a:t>
            </a:r>
          </a:p>
          <a:p>
            <a:pPr lvl="1"/>
            <a:endParaRPr lang="en-US" dirty="0" smtClean="0"/>
          </a:p>
        </p:txBody>
      </p:sp>
      <p:sp>
        <p:nvSpPr>
          <p:cNvPr id="3" name="Title 2"/>
          <p:cNvSpPr>
            <a:spLocks noGrp="1"/>
          </p:cNvSpPr>
          <p:nvPr>
            <p:ph type="title"/>
          </p:nvPr>
        </p:nvSpPr>
        <p:spPr>
          <a:xfrm>
            <a:off x="781050" y="14187"/>
            <a:ext cx="8229600" cy="1143000"/>
          </a:xfrm>
        </p:spPr>
        <p:txBody>
          <a:bodyPr>
            <a:normAutofit fontScale="90000"/>
          </a:bodyPr>
          <a:lstStyle/>
          <a:p>
            <a:r>
              <a:rPr lang="en-US" dirty="0" smtClean="0"/>
              <a:t>Mechanisms of Evolution Models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177232"/>
            <a:ext cx="8686800" cy="4525963"/>
          </a:xfrm>
        </p:spPr>
        <p:txBody>
          <a:bodyPr/>
          <a:lstStyle/>
          <a:p>
            <a:pPr>
              <a:buNone/>
            </a:pPr>
            <a:r>
              <a:rPr lang="en-US" b="1" dirty="0" smtClean="0"/>
              <a:t>Steps:</a:t>
            </a:r>
          </a:p>
          <a:p>
            <a:pPr marL="517525" indent="-407988">
              <a:buNone/>
            </a:pPr>
            <a:r>
              <a:rPr lang="en-US" dirty="0" smtClean="0"/>
              <a:t>1. Remove the excess paper from the top and bottom by cutting along the dotted lines shown below in red.</a:t>
            </a:r>
            <a:endParaRPr lang="en-US" dirty="0"/>
          </a:p>
        </p:txBody>
      </p:sp>
      <p:sp>
        <p:nvSpPr>
          <p:cNvPr id="3" name="Title 2"/>
          <p:cNvSpPr>
            <a:spLocks noGrp="1"/>
          </p:cNvSpPr>
          <p:nvPr>
            <p:ph type="title"/>
          </p:nvPr>
        </p:nvSpPr>
        <p:spPr>
          <a:xfrm>
            <a:off x="581025" y="47827"/>
            <a:ext cx="8229600" cy="1143000"/>
          </a:xfrm>
        </p:spPr>
        <p:txBody>
          <a:bodyPr/>
          <a:lstStyle/>
          <a:p>
            <a:r>
              <a:rPr lang="en-US" dirty="0" smtClean="0"/>
              <a:t>Folding the Graphic Organizer</a:t>
            </a:r>
            <a:endParaRPr lang="en-US" dirty="0"/>
          </a:p>
        </p:txBody>
      </p:sp>
      <p:pic>
        <p:nvPicPr>
          <p:cNvPr id="4" name="Picture 3" descr="Mechanisms of Evolution2.png"/>
          <p:cNvPicPr/>
          <p:nvPr/>
        </p:nvPicPr>
        <p:blipFill>
          <a:blip r:embed="rId2"/>
          <a:stretch>
            <a:fillRect/>
          </a:stretch>
        </p:blipFill>
        <p:spPr>
          <a:xfrm>
            <a:off x="4303763" y="3285546"/>
            <a:ext cx="2039539" cy="3094701"/>
          </a:xfrm>
          <a:prstGeom prst="rect">
            <a:avLst/>
          </a:prstGeom>
        </p:spPr>
      </p:pic>
      <p:sp>
        <p:nvSpPr>
          <p:cNvPr id="5" name="Rectangle 4"/>
          <p:cNvSpPr/>
          <p:nvPr/>
        </p:nvSpPr>
        <p:spPr>
          <a:xfrm>
            <a:off x="2747718" y="2960196"/>
            <a:ext cx="3595584" cy="3745403"/>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2747718" y="3273802"/>
            <a:ext cx="3595584" cy="1588"/>
          </a:xfrm>
          <a:prstGeom prst="line">
            <a:avLst/>
          </a:prstGeom>
          <a:ln w="31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47718" y="6380306"/>
            <a:ext cx="3595584" cy="1588"/>
          </a:xfrm>
          <a:prstGeom prst="line">
            <a:avLst/>
          </a:prstGeom>
          <a:ln w="3175">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75" y="1119886"/>
            <a:ext cx="8836956" cy="5341812"/>
          </a:xfrm>
        </p:spPr>
        <p:txBody>
          <a:bodyPr>
            <a:noAutofit/>
          </a:bodyPr>
          <a:lstStyle/>
          <a:p>
            <a:pPr indent="-274320">
              <a:buFont typeface="Wingdings 2" pitchFamily="18" charset="2"/>
              <a:buChar char=""/>
              <a:defRPr/>
            </a:pPr>
            <a:r>
              <a:rPr lang="en-US" sz="2400" dirty="0" smtClean="0"/>
              <a:t>The </a:t>
            </a:r>
            <a:r>
              <a:rPr lang="en-US" sz="2400" dirty="0"/>
              <a:t>circles </a:t>
            </a:r>
            <a:r>
              <a:rPr lang="en-US" sz="2400" dirty="0" smtClean="0"/>
              <a:t>help </a:t>
            </a:r>
            <a:r>
              <a:rPr lang="en-US" sz="2400" dirty="0"/>
              <a:t>distinguish the original population makeup from what it might look like after the change and its makeup many, many generations </a:t>
            </a:r>
            <a:r>
              <a:rPr lang="en-US" sz="2400" dirty="0" smtClean="0"/>
              <a:t>later.</a:t>
            </a:r>
          </a:p>
          <a:p>
            <a:pPr indent="-274320">
              <a:buFont typeface="Wingdings 2" pitchFamily="18" charset="2"/>
              <a:buChar char=""/>
              <a:defRPr/>
            </a:pPr>
            <a:endParaRPr lang="en-US" sz="800" dirty="0" smtClean="0"/>
          </a:p>
          <a:p>
            <a:pPr indent="-274320">
              <a:buFont typeface="Wingdings 2" pitchFamily="18" charset="2"/>
              <a:buChar char=""/>
              <a:defRPr/>
            </a:pPr>
            <a:r>
              <a:rPr lang="en-US" sz="2400" dirty="0" smtClean="0"/>
              <a:t>The dots represent individual organisms within the population.</a:t>
            </a:r>
          </a:p>
          <a:p>
            <a:pPr lvl="1">
              <a:buNone/>
            </a:pPr>
            <a:endParaRPr lang="en-US" dirty="0" smtClean="0"/>
          </a:p>
        </p:txBody>
      </p:sp>
      <p:sp>
        <p:nvSpPr>
          <p:cNvPr id="3" name="Title 2"/>
          <p:cNvSpPr>
            <a:spLocks noGrp="1"/>
          </p:cNvSpPr>
          <p:nvPr>
            <p:ph type="title"/>
          </p:nvPr>
        </p:nvSpPr>
        <p:spPr>
          <a:xfrm>
            <a:off x="738360" y="-1733"/>
            <a:ext cx="8229600" cy="1143000"/>
          </a:xfrm>
        </p:spPr>
        <p:txBody>
          <a:bodyPr>
            <a:normAutofit fontScale="90000"/>
          </a:bodyPr>
          <a:lstStyle/>
          <a:p>
            <a:r>
              <a:rPr lang="en-US" dirty="0" smtClean="0"/>
              <a:t>Mechanisms of Evolution Models</a:t>
            </a:r>
            <a:endParaRPr lang="en-US" dirty="0"/>
          </a:p>
        </p:txBody>
      </p:sp>
      <p:sp>
        <p:nvSpPr>
          <p:cNvPr id="6" name="Oval 2"/>
          <p:cNvSpPr>
            <a:spLocks noChangeArrowheads="1"/>
          </p:cNvSpPr>
          <p:nvPr/>
        </p:nvSpPr>
        <p:spPr bwMode="auto">
          <a:xfrm>
            <a:off x="2947559" y="3341864"/>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Text Box 3"/>
          <p:cNvSpPr txBox="1">
            <a:spLocks noChangeArrowheads="1"/>
          </p:cNvSpPr>
          <p:nvPr/>
        </p:nvSpPr>
        <p:spPr bwMode="auto">
          <a:xfrm>
            <a:off x="3340572" y="363839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8" name="Oval 11"/>
          <p:cNvSpPr>
            <a:spLocks noChangeArrowheads="1"/>
          </p:cNvSpPr>
          <p:nvPr/>
        </p:nvSpPr>
        <p:spPr bwMode="auto">
          <a:xfrm>
            <a:off x="4670597" y="522188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Oval 12"/>
          <p:cNvSpPr>
            <a:spLocks noChangeArrowheads="1"/>
          </p:cNvSpPr>
          <p:nvPr/>
        </p:nvSpPr>
        <p:spPr bwMode="auto">
          <a:xfrm>
            <a:off x="4196557" y="4725218"/>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Oval 13"/>
          <p:cNvSpPr>
            <a:spLocks noChangeArrowheads="1"/>
          </p:cNvSpPr>
          <p:nvPr/>
        </p:nvSpPr>
        <p:spPr bwMode="auto">
          <a:xfrm>
            <a:off x="5087939" y="5751536"/>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Oval 6"/>
          <p:cNvSpPr>
            <a:spLocks noChangeArrowheads="1"/>
          </p:cNvSpPr>
          <p:nvPr/>
        </p:nvSpPr>
        <p:spPr bwMode="auto">
          <a:xfrm>
            <a:off x="5361782" y="4810616"/>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Oval 14"/>
          <p:cNvSpPr>
            <a:spLocks noChangeArrowheads="1"/>
          </p:cNvSpPr>
          <p:nvPr/>
        </p:nvSpPr>
        <p:spPr bwMode="auto">
          <a:xfrm>
            <a:off x="3844378" y="4415329"/>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Oval 6"/>
          <p:cNvSpPr>
            <a:spLocks noChangeArrowheads="1"/>
          </p:cNvSpPr>
          <p:nvPr/>
        </p:nvSpPr>
        <p:spPr bwMode="auto">
          <a:xfrm>
            <a:off x="3279541" y="4719335"/>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Oval 14"/>
          <p:cNvSpPr>
            <a:spLocks noChangeArrowheads="1"/>
          </p:cNvSpPr>
          <p:nvPr/>
        </p:nvSpPr>
        <p:spPr bwMode="auto">
          <a:xfrm>
            <a:off x="4026941" y="51112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Oval 14"/>
          <p:cNvSpPr>
            <a:spLocks noChangeArrowheads="1"/>
          </p:cNvSpPr>
          <p:nvPr/>
        </p:nvSpPr>
        <p:spPr bwMode="auto">
          <a:xfrm>
            <a:off x="4932570" y="4476220"/>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14"/>
          <p:cNvSpPr>
            <a:spLocks noChangeArrowheads="1"/>
          </p:cNvSpPr>
          <p:nvPr/>
        </p:nvSpPr>
        <p:spPr bwMode="auto">
          <a:xfrm>
            <a:off x="3610019" y="5497186"/>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Oval 14"/>
          <p:cNvSpPr>
            <a:spLocks noChangeArrowheads="1"/>
          </p:cNvSpPr>
          <p:nvPr/>
        </p:nvSpPr>
        <p:spPr bwMode="auto">
          <a:xfrm>
            <a:off x="4200359" y="583937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4" y="945510"/>
            <a:ext cx="8820017" cy="5341812"/>
          </a:xfrm>
        </p:spPr>
        <p:txBody>
          <a:bodyPr>
            <a:noAutofit/>
          </a:bodyPr>
          <a:lstStyle/>
          <a:p>
            <a:pPr indent="-274320">
              <a:buFont typeface="Wingdings 2" pitchFamily="18" charset="2"/>
              <a:buChar char=""/>
              <a:defRPr/>
            </a:pPr>
            <a:r>
              <a:rPr lang="en-US" sz="2400" dirty="0" smtClean="0"/>
              <a:t>Instead </a:t>
            </a:r>
            <a:r>
              <a:rPr lang="en-US" sz="2400" dirty="0"/>
              <a:t>of thinking about the dots as representing a single individual, think about them representing a percentages of individuals.  </a:t>
            </a:r>
          </a:p>
          <a:p>
            <a:pPr indent="-274320">
              <a:buFont typeface="Wingdings 2" pitchFamily="18" charset="2"/>
              <a:buChar char=""/>
              <a:defRPr/>
            </a:pPr>
            <a:r>
              <a:rPr lang="en-US" sz="2400" dirty="0" smtClean="0"/>
              <a:t>For example, in the population shown below, about half of the individuals are red, a quarter are blue, and a quarter are green. That means that if 1,000 individuals made up that population, about 500 would be red, about 250 blue, and 250 green.</a:t>
            </a:r>
          </a:p>
          <a:p>
            <a:pPr lvl="1">
              <a:buNone/>
            </a:pPr>
            <a:endParaRPr lang="en-US" dirty="0" smtClean="0"/>
          </a:p>
        </p:txBody>
      </p:sp>
      <p:sp>
        <p:nvSpPr>
          <p:cNvPr id="3" name="Title 2"/>
          <p:cNvSpPr>
            <a:spLocks noGrp="1"/>
          </p:cNvSpPr>
          <p:nvPr>
            <p:ph type="title"/>
          </p:nvPr>
        </p:nvSpPr>
        <p:spPr>
          <a:xfrm>
            <a:off x="714242" y="-19050"/>
            <a:ext cx="8229600" cy="1143000"/>
          </a:xfrm>
        </p:spPr>
        <p:txBody>
          <a:bodyPr>
            <a:normAutofit fontScale="90000"/>
          </a:bodyPr>
          <a:lstStyle/>
          <a:p>
            <a:r>
              <a:rPr lang="en-US" dirty="0" smtClean="0"/>
              <a:t>Mechanisms of Evolution Models</a:t>
            </a:r>
            <a:endParaRPr lang="en-US" dirty="0"/>
          </a:p>
        </p:txBody>
      </p:sp>
      <p:sp>
        <p:nvSpPr>
          <p:cNvPr id="6" name="Oval 2"/>
          <p:cNvSpPr>
            <a:spLocks noChangeArrowheads="1"/>
          </p:cNvSpPr>
          <p:nvPr/>
        </p:nvSpPr>
        <p:spPr bwMode="auto">
          <a:xfrm>
            <a:off x="2232257" y="4000162"/>
            <a:ext cx="3225345" cy="2857306"/>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7" name="Text Box 3"/>
          <p:cNvSpPr txBox="1">
            <a:spLocks noChangeArrowheads="1"/>
          </p:cNvSpPr>
          <p:nvPr/>
        </p:nvSpPr>
        <p:spPr bwMode="auto">
          <a:xfrm>
            <a:off x="2655520" y="4251877"/>
            <a:ext cx="2439317" cy="42446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8" name="Oval 11"/>
          <p:cNvSpPr>
            <a:spLocks noChangeArrowheads="1"/>
          </p:cNvSpPr>
          <p:nvPr/>
        </p:nvSpPr>
        <p:spPr bwMode="auto">
          <a:xfrm>
            <a:off x="3955295" y="5672922"/>
            <a:ext cx="182563" cy="16949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9" name="Oval 12"/>
          <p:cNvSpPr>
            <a:spLocks noChangeArrowheads="1"/>
          </p:cNvSpPr>
          <p:nvPr/>
        </p:nvSpPr>
        <p:spPr bwMode="auto">
          <a:xfrm>
            <a:off x="3481255" y="5176258"/>
            <a:ext cx="182562" cy="16949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0" name="Oval 13"/>
          <p:cNvSpPr>
            <a:spLocks noChangeArrowheads="1"/>
          </p:cNvSpPr>
          <p:nvPr/>
        </p:nvSpPr>
        <p:spPr bwMode="auto">
          <a:xfrm>
            <a:off x="4372637" y="6202576"/>
            <a:ext cx="182562"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1" name="Oval 6"/>
          <p:cNvSpPr>
            <a:spLocks noChangeArrowheads="1"/>
          </p:cNvSpPr>
          <p:nvPr/>
        </p:nvSpPr>
        <p:spPr bwMode="auto">
          <a:xfrm>
            <a:off x="4646480" y="5261656"/>
            <a:ext cx="182562" cy="16949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2" name="Oval 14"/>
          <p:cNvSpPr>
            <a:spLocks noChangeArrowheads="1"/>
          </p:cNvSpPr>
          <p:nvPr/>
        </p:nvSpPr>
        <p:spPr bwMode="auto">
          <a:xfrm>
            <a:off x="3129076" y="4866369"/>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3" name="Oval 6"/>
          <p:cNvSpPr>
            <a:spLocks noChangeArrowheads="1"/>
          </p:cNvSpPr>
          <p:nvPr/>
        </p:nvSpPr>
        <p:spPr bwMode="auto">
          <a:xfrm>
            <a:off x="2564239" y="5170375"/>
            <a:ext cx="182562" cy="16949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4" name="Oval 14"/>
          <p:cNvSpPr>
            <a:spLocks noChangeArrowheads="1"/>
          </p:cNvSpPr>
          <p:nvPr/>
        </p:nvSpPr>
        <p:spPr bwMode="auto">
          <a:xfrm>
            <a:off x="3311639" y="5562242"/>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5" name="Oval 14"/>
          <p:cNvSpPr>
            <a:spLocks noChangeArrowheads="1"/>
          </p:cNvSpPr>
          <p:nvPr/>
        </p:nvSpPr>
        <p:spPr bwMode="auto">
          <a:xfrm>
            <a:off x="4217268" y="4927260"/>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14"/>
          <p:cNvSpPr>
            <a:spLocks noChangeArrowheads="1"/>
          </p:cNvSpPr>
          <p:nvPr/>
        </p:nvSpPr>
        <p:spPr bwMode="auto">
          <a:xfrm>
            <a:off x="2894717" y="5948226"/>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7" name="Oval 14"/>
          <p:cNvSpPr>
            <a:spLocks noChangeArrowheads="1"/>
          </p:cNvSpPr>
          <p:nvPr/>
        </p:nvSpPr>
        <p:spPr bwMode="auto">
          <a:xfrm>
            <a:off x="3485057" y="6290413"/>
            <a:ext cx="182563" cy="16949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Rectangle 17"/>
          <p:cNvSpPr/>
          <p:nvPr/>
        </p:nvSpPr>
        <p:spPr>
          <a:xfrm rot="20542979">
            <a:off x="5603634" y="4240698"/>
            <a:ext cx="3205966" cy="1754326"/>
          </a:xfrm>
          <a:prstGeom prst="rect">
            <a:avLst/>
          </a:prstGeom>
          <a:ln>
            <a:solidFill>
              <a:srgbClr val="FF0000"/>
            </a:solidFill>
          </a:ln>
        </p:spPr>
        <p:txBody>
          <a:bodyPr wrap="square">
            <a:spAutoFit/>
          </a:bodyPr>
          <a:lstStyle/>
          <a:p>
            <a:pPr algn="ctr"/>
            <a:r>
              <a:rPr lang="en-US" b="1" i="1" dirty="0" smtClean="0"/>
              <a:t>When predicting outcomes,  use estimations. Don’t get stumped thinking about exactly how many dots are in a population!!</a:t>
            </a:r>
            <a:endParaRPr lang="en-US"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4516438"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77543" y="416890"/>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pic>
        <p:nvPicPr>
          <p:cNvPr id="22" name="Picture 21" descr="ttp://upload.wikimedia.org/wikipedia/commons/9/96/Toxic.png"/>
          <p:cNvPicPr/>
          <p:nvPr/>
        </p:nvPicPr>
        <p:blipFill>
          <a:blip r:embed="rId3"/>
          <a:srcRect/>
          <a:stretch>
            <a:fillRect/>
          </a:stretch>
        </p:blipFill>
        <p:spPr bwMode="auto">
          <a:xfrm>
            <a:off x="973361" y="2255165"/>
            <a:ext cx="1316132" cy="1307162"/>
          </a:xfrm>
          <a:prstGeom prst="rect">
            <a:avLst/>
          </a:prstGeom>
          <a:noFill/>
          <a:ln w="9525">
            <a:noFill/>
            <a:miter lim="800000"/>
            <a:headEnd/>
            <a:tailEnd/>
          </a:ln>
        </p:spPr>
      </p:pic>
      <p:sp>
        <p:nvSpPr>
          <p:cNvPr id="23" name="AutoShape 4"/>
          <p:cNvSpPr>
            <a:spLocks/>
          </p:cNvSpPr>
          <p:nvPr/>
        </p:nvSpPr>
        <p:spPr bwMode="auto">
          <a:xfrm rot="2430113">
            <a:off x="1711196" y="3716938"/>
            <a:ext cx="2962710"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291198" y="2547003"/>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Chemical Spill</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359740"/>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pic>
        <p:nvPicPr>
          <p:cNvPr id="22" name="Picture 21" descr="ttp://upload.wikimedia.org/wikipedia/commons/9/96/Toxic.png"/>
          <p:cNvPicPr/>
          <p:nvPr/>
        </p:nvPicPr>
        <p:blipFill>
          <a:blip r:embed="rId3"/>
          <a:srcRect/>
          <a:stretch>
            <a:fillRect/>
          </a:stretch>
        </p:blipFill>
        <p:spPr bwMode="auto">
          <a:xfrm>
            <a:off x="973361" y="2255165"/>
            <a:ext cx="1316132" cy="1307162"/>
          </a:xfrm>
          <a:prstGeom prst="rect">
            <a:avLst/>
          </a:prstGeom>
          <a:noFill/>
          <a:ln w="9525">
            <a:noFill/>
            <a:miter lim="800000"/>
            <a:headEnd/>
            <a:tailEnd/>
          </a:ln>
        </p:spPr>
      </p:pic>
      <p:sp>
        <p:nvSpPr>
          <p:cNvPr id="23" name="AutoShape 4"/>
          <p:cNvSpPr>
            <a:spLocks/>
          </p:cNvSpPr>
          <p:nvPr/>
        </p:nvSpPr>
        <p:spPr bwMode="auto">
          <a:xfrm rot="2430113">
            <a:off x="1711196" y="3716938"/>
            <a:ext cx="2962710"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14"/>
          <p:cNvSpPr>
            <a:spLocks noChangeArrowheads="1"/>
          </p:cNvSpPr>
          <p:nvPr/>
        </p:nvSpPr>
        <p:spPr bwMode="auto">
          <a:xfrm>
            <a:off x="4059239" y="337976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a:t>
            </a:r>
            <a:r>
              <a:rPr kumimoji="0" lang="en-US" sz="2000" b="0" i="0" u="none" strike="noStrike" cap="none" normalizeH="0" dirty="0" smtClean="0">
                <a:ln>
                  <a:noFill/>
                </a:ln>
                <a:solidFill>
                  <a:srgbClr val="808080"/>
                </a:solidFill>
                <a:effectLst/>
                <a:latin typeface="Arial" pitchFamily="-84" charset="0"/>
                <a:ea typeface="Times New Roman" pitchFamily="-84" charset="0"/>
              </a:rPr>
              <a:t>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0" name="Oval 4"/>
          <p:cNvSpPr>
            <a:spLocks noChangeArrowheads="1"/>
          </p:cNvSpPr>
          <p:nvPr/>
        </p:nvSpPr>
        <p:spPr bwMode="auto">
          <a:xfrm>
            <a:off x="4516438" y="3253020"/>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483565"/>
            <a:ext cx="7425873" cy="1143000"/>
          </a:xfrm>
        </p:spPr>
        <p:txBody>
          <a:bodyPr>
            <a:normAutofit fontScale="90000"/>
          </a:bodyPr>
          <a:lstStyle/>
          <a:p>
            <a:pPr algn="ctr"/>
            <a:r>
              <a:rPr lang="en-US" dirty="0" smtClean="0"/>
              <a:t>Mechanisms of Evolution: </a:t>
            </a:r>
            <a:r>
              <a:rPr lang="en-US" sz="5111" dirty="0" smtClean="0"/>
              <a:t>Natural Selection</a:t>
            </a:r>
            <a:endParaRPr lang="en-US" sz="511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542" y="40736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48187"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8" name="Oval 6"/>
          <p:cNvSpPr>
            <a:spLocks noChangeArrowheads="1"/>
          </p:cNvSpPr>
          <p:nvPr/>
        </p:nvSpPr>
        <p:spPr bwMode="auto">
          <a:xfrm>
            <a:off x="5025058"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090987" y="376138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4995862"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62387" y="44377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Oval 8"/>
          <p:cNvSpPr>
            <a:spLocks noChangeArrowheads="1"/>
          </p:cNvSpPr>
          <p:nvPr/>
        </p:nvSpPr>
        <p:spPr bwMode="auto">
          <a:xfrm>
            <a:off x="3891517" y="5717815"/>
            <a:ext cx="216421" cy="241884"/>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cxnSp>
        <p:nvCxnSpPr>
          <p:cNvPr id="26" name="Straight Arrow Connector 25"/>
          <p:cNvCxnSpPr/>
          <p:nvPr/>
        </p:nvCxnSpPr>
        <p:spPr>
          <a:xfrm>
            <a:off x="4213334" y="5839702"/>
            <a:ext cx="66221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Oval 8"/>
          <p:cNvSpPr>
            <a:spLocks noChangeArrowheads="1"/>
          </p:cNvSpPr>
          <p:nvPr/>
        </p:nvSpPr>
        <p:spPr bwMode="auto">
          <a:xfrm>
            <a:off x="4992787" y="5724225"/>
            <a:ext cx="216421" cy="241884"/>
          </a:xfrm>
          <a:prstGeom prst="ellipse">
            <a:avLst/>
          </a:prstGeom>
          <a:solidFill>
            <a:srgbClr val="DA1F28"/>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5731" y="40736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027612"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314824"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54254" y="4087352"/>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953668" y="415904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Mutation</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5731" y="388315"/>
            <a:ext cx="7425873" cy="1143000"/>
          </a:xfrm>
        </p:spPr>
        <p:txBody>
          <a:bodyPr>
            <a:normAutofit fontScale="90000"/>
          </a:bodyPr>
          <a:lstStyle/>
          <a:p>
            <a:pPr algn="ctr"/>
            <a:r>
              <a:rPr lang="en-US" dirty="0" smtClean="0"/>
              <a:t>Mechanism of Evolution: </a:t>
            </a:r>
            <a:r>
              <a:rPr lang="en-US" sz="5111" dirty="0" smtClean="0"/>
              <a:t>Mutations</a:t>
            </a:r>
            <a:endParaRPr lang="en-US" sz="5111" dirty="0"/>
          </a:p>
        </p:txBody>
      </p:sp>
      <p:sp>
        <p:nvSpPr>
          <p:cNvPr id="4" name="Oval 3"/>
          <p:cNvSpPr/>
          <p:nvPr/>
        </p:nvSpPr>
        <p:spPr>
          <a:xfrm>
            <a:off x="3058436"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497387" y="3027956"/>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4843462"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027612"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62387"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62387" y="3335931"/>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1" name="Oval 9"/>
          <p:cNvSpPr>
            <a:spLocks noChangeArrowheads="1"/>
          </p:cNvSpPr>
          <p:nvPr/>
        </p:nvSpPr>
        <p:spPr bwMode="auto">
          <a:xfrm>
            <a:off x="4314824"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38650" y="406776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33987"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54254" y="4087352"/>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69418"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21818" y="3428618"/>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48187"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953668" y="4159049"/>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22625"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385420"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a:t>
            </a: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 Generations</a:t>
            </a:r>
            <a:r>
              <a:rPr kumimoji="0" lang="en-US" sz="2000" b="0" i="0" u="none" strike="noStrike" cap="none" normalizeH="0" dirty="0" smtClean="0">
                <a:ln>
                  <a:noFill/>
                </a:ln>
                <a:solidFill>
                  <a:srgbClr val="808080"/>
                </a:solidFill>
                <a:effectLst/>
                <a:latin typeface="Arial" pitchFamily="-84" charset="0"/>
                <a:ea typeface="Times New Roman" pitchFamily="-84" charset="0"/>
              </a:rPr>
              <a:t>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28600" y="1662303"/>
            <a:ext cx="8229600" cy="4525963"/>
          </a:xfrm>
        </p:spPr>
        <p:txBody>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3200" dirty="0" smtClean="0"/>
              <a:t>R</a:t>
            </a:r>
            <a:r>
              <a:rPr lang="en-US" sz="2800" dirty="0" smtClean="0"/>
              <a:t>eal-World Examples:</a:t>
            </a:r>
          </a:p>
          <a:p>
            <a:pPr>
              <a:buNone/>
            </a:pPr>
            <a:r>
              <a:rPr lang="en-US" dirty="0" smtClean="0">
                <a:hlinkClick r:id="rId3"/>
              </a:rPr>
              <a:t>   http://evolution.berkeley.edu/evosite/evo101/IIIC2aCasestudy.shtml</a:t>
            </a:r>
            <a:r>
              <a:rPr lang="en-US" dirty="0" smtClean="0"/>
              <a:t> </a:t>
            </a:r>
          </a:p>
          <a:p>
            <a:pPr>
              <a:buNone/>
            </a:pP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Mutations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925" y="331165"/>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4138688" y="1933805"/>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5577639" y="2824756"/>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6" name="Oval 4"/>
          <p:cNvSpPr>
            <a:spLocks noChangeArrowheads="1"/>
          </p:cNvSpPr>
          <p:nvPr/>
        </p:nvSpPr>
        <p:spPr bwMode="auto">
          <a:xfrm>
            <a:off x="5923714" y="313273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5628439" y="35645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8" name="Oval 6"/>
          <p:cNvSpPr>
            <a:spLocks noChangeArrowheads="1"/>
          </p:cNvSpPr>
          <p:nvPr/>
        </p:nvSpPr>
        <p:spPr bwMode="auto">
          <a:xfrm>
            <a:off x="5025058"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4942639" y="2751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4942639" y="33359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5518902" y="4067769"/>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6314239" y="287873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6076114" y="38537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6549670" y="400616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6702070" y="3428618"/>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5628439" y="46663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4942639" y="443771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4502877" y="3747094"/>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4465672" y="2189886"/>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40962" name="Oval 2"/>
          <p:cNvSpPr>
            <a:spLocks noChangeArrowheads="1"/>
          </p:cNvSpPr>
          <p:nvPr/>
        </p:nvSpPr>
        <p:spPr bwMode="auto">
          <a:xfrm>
            <a:off x="914400" y="1657350"/>
            <a:ext cx="1590675" cy="1590675"/>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3" name="Text Box 3"/>
          <p:cNvSpPr txBox="1">
            <a:spLocks noChangeArrowheads="1"/>
          </p:cNvSpPr>
          <p:nvPr/>
        </p:nvSpPr>
        <p:spPr bwMode="auto">
          <a:xfrm>
            <a:off x="796925" y="1682750"/>
            <a:ext cx="1828800" cy="6858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pitchFamily="-84" charset="0"/>
                <a:ea typeface="Times New Roman" pitchFamily="-84" charset="0"/>
              </a:rPr>
              <a:t>Neighboring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808080"/>
                </a:solidFill>
                <a:effectLst/>
                <a:latin typeface="Arial" pitchFamily="-84" charset="0"/>
                <a:ea typeface="Times New Roman" pitchFamily="-84" charset="0"/>
              </a:rPr>
              <a:t>Population</a:t>
            </a:r>
          </a:p>
        </p:txBody>
      </p:sp>
      <p:sp>
        <p:nvSpPr>
          <p:cNvPr id="40964" name="AutoShape 4"/>
          <p:cNvSpPr>
            <a:spLocks/>
          </p:cNvSpPr>
          <p:nvPr/>
        </p:nvSpPr>
        <p:spPr bwMode="auto">
          <a:xfrm rot="2430113">
            <a:off x="1815978" y="3581400"/>
            <a:ext cx="5242314" cy="457200"/>
          </a:xfrm>
          <a:custGeom>
            <a:avLst/>
            <a:gdLst>
              <a:gd name="T0" fmla="*/ 0 w 3960"/>
              <a:gd name="T1" fmla="*/ 720 h 720"/>
              <a:gd name="T2" fmla="*/ 570 w 3960"/>
              <a:gd name="T3" fmla="*/ 360 h 720"/>
              <a:gd name="T4" fmla="*/ 1140 w 3960"/>
              <a:gd name="T5" fmla="*/ 0 h 720"/>
              <a:gd name="T6" fmla="*/ 1800 w 3960"/>
              <a:gd name="T7" fmla="*/ 0 h 720"/>
              <a:gd name="T8" fmla="*/ 2460 w 3960"/>
              <a:gd name="T9" fmla="*/ 0 h 720"/>
              <a:gd name="T10" fmla="*/ 3210 w 3960"/>
              <a:gd name="T11" fmla="*/ 360 h 720"/>
              <a:gd name="T12" fmla="*/ 3960 w 3960"/>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3960" h="720">
                <a:moveTo>
                  <a:pt x="0" y="720"/>
                </a:moveTo>
                <a:cubicBezTo>
                  <a:pt x="570" y="360"/>
                  <a:pt x="1140" y="0"/>
                  <a:pt x="1800" y="0"/>
                </a:cubicBezTo>
              </a:path>
            </a:pathLst>
          </a:custGeom>
          <a:noFill/>
          <a:ln w="19050">
            <a:solidFill>
              <a:srgbClr val="000000"/>
            </a:solidFill>
            <a:prstDash val="dash"/>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5" name="Oval 5"/>
          <p:cNvSpPr>
            <a:spLocks noChangeArrowheads="1"/>
          </p:cNvSpPr>
          <p:nvPr/>
        </p:nvSpPr>
        <p:spPr bwMode="auto">
          <a:xfrm>
            <a:off x="1281688" y="2733474"/>
            <a:ext cx="182562"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6" name="Oval 6"/>
          <p:cNvSpPr>
            <a:spLocks noChangeArrowheads="1"/>
          </p:cNvSpPr>
          <p:nvPr/>
        </p:nvSpPr>
        <p:spPr bwMode="auto">
          <a:xfrm>
            <a:off x="1599325" y="243806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7" name="Oval 7"/>
          <p:cNvSpPr>
            <a:spLocks noChangeArrowheads="1"/>
          </p:cNvSpPr>
          <p:nvPr/>
        </p:nvSpPr>
        <p:spPr bwMode="auto">
          <a:xfrm>
            <a:off x="1555531" y="2826343"/>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968" name="Oval 8"/>
          <p:cNvSpPr>
            <a:spLocks noChangeArrowheads="1"/>
          </p:cNvSpPr>
          <p:nvPr/>
        </p:nvSpPr>
        <p:spPr bwMode="auto">
          <a:xfrm>
            <a:off x="1938772" y="2236226"/>
            <a:ext cx="182563"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Oval 6"/>
          <p:cNvSpPr>
            <a:spLocks noChangeArrowheads="1"/>
          </p:cNvSpPr>
          <p:nvPr/>
        </p:nvSpPr>
        <p:spPr bwMode="auto">
          <a:xfrm>
            <a:off x="1209382" y="2368550"/>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6"/>
          <p:cNvSpPr>
            <a:spLocks noChangeArrowheads="1"/>
          </p:cNvSpPr>
          <p:nvPr/>
        </p:nvSpPr>
        <p:spPr bwMode="auto">
          <a:xfrm>
            <a:off x="1966243" y="269616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7"/>
          <p:cNvSpPr>
            <a:spLocks noChangeArrowheads="1"/>
          </p:cNvSpPr>
          <p:nvPr/>
        </p:nvSpPr>
        <p:spPr bwMode="auto">
          <a:xfrm>
            <a:off x="2934163" y="2745159"/>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Oval 8"/>
          <p:cNvSpPr>
            <a:spLocks noChangeArrowheads="1"/>
          </p:cNvSpPr>
          <p:nvPr/>
        </p:nvSpPr>
        <p:spPr bwMode="auto">
          <a:xfrm>
            <a:off x="3025444" y="2432423"/>
            <a:ext cx="182563"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3344875" y="2614985"/>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5"/>
          <p:cNvSpPr>
            <a:spLocks noChangeArrowheads="1"/>
          </p:cNvSpPr>
          <p:nvPr/>
        </p:nvSpPr>
        <p:spPr bwMode="auto">
          <a:xfrm>
            <a:off x="1434088" y="2185122"/>
            <a:ext cx="182562"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58207"/>
            <a:ext cx="8562975" cy="4525963"/>
          </a:xfrm>
        </p:spPr>
        <p:txBody>
          <a:bodyPr/>
          <a:lstStyle/>
          <a:p>
            <a:pPr>
              <a:buNone/>
            </a:pPr>
            <a:r>
              <a:rPr lang="en-US" dirty="0" smtClean="0"/>
              <a:t>2. Fold along the center line shown in red below.</a:t>
            </a:r>
            <a:endParaRPr lang="en-US" dirty="0"/>
          </a:p>
        </p:txBody>
      </p:sp>
      <p:sp>
        <p:nvSpPr>
          <p:cNvPr id="3" name="Title 2"/>
          <p:cNvSpPr>
            <a:spLocks noGrp="1"/>
          </p:cNvSpPr>
          <p:nvPr>
            <p:ph type="title"/>
          </p:nvPr>
        </p:nvSpPr>
        <p:spPr>
          <a:xfrm>
            <a:off x="642368" y="34232"/>
            <a:ext cx="8229600" cy="1143000"/>
          </a:xfrm>
        </p:spPr>
        <p:txBody>
          <a:bodyPr/>
          <a:lstStyle/>
          <a:p>
            <a:r>
              <a:rPr lang="en-US" dirty="0" smtClean="0"/>
              <a:t>Folding the Graphic Organizer</a:t>
            </a:r>
            <a:endParaRPr lang="en-US" dirty="0"/>
          </a:p>
        </p:txBody>
      </p:sp>
      <p:pic>
        <p:nvPicPr>
          <p:cNvPr id="4" name="Picture 3" descr="Mechanisms of Evolution2.png"/>
          <p:cNvPicPr/>
          <p:nvPr/>
        </p:nvPicPr>
        <p:blipFill>
          <a:blip r:embed="rId2"/>
          <a:srcRect r="10698"/>
          <a:stretch>
            <a:fillRect/>
          </a:stretch>
        </p:blipFill>
        <p:spPr>
          <a:xfrm>
            <a:off x="3876747" y="2903998"/>
            <a:ext cx="1676399" cy="3094701"/>
          </a:xfrm>
          <a:prstGeom prst="rect">
            <a:avLst/>
          </a:prstGeom>
        </p:spPr>
      </p:pic>
      <p:sp>
        <p:nvSpPr>
          <p:cNvPr id="5" name="Rectangle 4"/>
          <p:cNvSpPr/>
          <p:nvPr/>
        </p:nvSpPr>
        <p:spPr>
          <a:xfrm>
            <a:off x="3745331" y="2903999"/>
            <a:ext cx="1807815" cy="3094701"/>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5400000">
            <a:off x="2182633" y="4450555"/>
            <a:ext cx="3094701" cy="158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736049" y="2227460"/>
            <a:ext cx="823525" cy="67653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4220908" y="2565331"/>
            <a:ext cx="677329" cy="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6190" y="378790"/>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3087632" y="2138191"/>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526583" y="3029142"/>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77383" y="37689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91583" y="2956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91583" y="35403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67846" y="4272155"/>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63183" y="3083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25058" y="40581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98614" y="42105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51014" y="363300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77383" y="48707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91583" y="46421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51821" y="3951480"/>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414616" y="239427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Migration</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3" name="Oval 7"/>
          <p:cNvSpPr>
            <a:spLocks noChangeArrowheads="1"/>
          </p:cNvSpPr>
          <p:nvPr/>
        </p:nvSpPr>
        <p:spPr bwMode="auto">
          <a:xfrm>
            <a:off x="3982864" y="4135630"/>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4933777" y="3452411"/>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542" y="369265"/>
            <a:ext cx="7425873" cy="1143000"/>
          </a:xfrm>
        </p:spPr>
        <p:txBody>
          <a:bodyPr>
            <a:normAutofit fontScale="90000"/>
          </a:bodyPr>
          <a:lstStyle/>
          <a:p>
            <a:pPr algn="ctr"/>
            <a:r>
              <a:rPr lang="en-US" dirty="0" smtClean="0"/>
              <a:t>Mechanism of Evolution: </a:t>
            </a:r>
            <a:br>
              <a:rPr lang="en-US" dirty="0" smtClean="0"/>
            </a:br>
            <a:r>
              <a:rPr lang="en-US" sz="5111" dirty="0" smtClean="0"/>
              <a:t>Gene Flow</a:t>
            </a:r>
            <a:endParaRPr lang="en-US" sz="5111" dirty="0"/>
          </a:p>
        </p:txBody>
      </p:sp>
      <p:sp>
        <p:nvSpPr>
          <p:cNvPr id="4" name="Oval 3"/>
          <p:cNvSpPr/>
          <p:nvPr/>
        </p:nvSpPr>
        <p:spPr>
          <a:xfrm>
            <a:off x="3087632" y="2138191"/>
            <a:ext cx="3076319" cy="308400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4" name="Oval 2"/>
          <p:cNvSpPr>
            <a:spLocks noChangeArrowheads="1"/>
          </p:cNvSpPr>
          <p:nvPr/>
        </p:nvSpPr>
        <p:spPr bwMode="auto">
          <a:xfrm>
            <a:off x="4526583" y="3210558"/>
            <a:ext cx="182563" cy="184150"/>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7" name="Oval 5"/>
          <p:cNvSpPr>
            <a:spLocks noChangeArrowheads="1"/>
          </p:cNvSpPr>
          <p:nvPr/>
        </p:nvSpPr>
        <p:spPr bwMode="auto">
          <a:xfrm>
            <a:off x="4577383" y="37689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19" name="Oval 7"/>
          <p:cNvSpPr>
            <a:spLocks noChangeArrowheads="1"/>
          </p:cNvSpPr>
          <p:nvPr/>
        </p:nvSpPr>
        <p:spPr bwMode="auto">
          <a:xfrm>
            <a:off x="3891583" y="2956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0" name="Oval 8"/>
          <p:cNvSpPr>
            <a:spLocks noChangeArrowheads="1"/>
          </p:cNvSpPr>
          <p:nvPr/>
        </p:nvSpPr>
        <p:spPr bwMode="auto">
          <a:xfrm>
            <a:off x="3891583" y="3540317"/>
            <a:ext cx="182563" cy="182563"/>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2" name="Oval 10"/>
          <p:cNvSpPr>
            <a:spLocks noChangeArrowheads="1"/>
          </p:cNvSpPr>
          <p:nvPr/>
        </p:nvSpPr>
        <p:spPr bwMode="auto">
          <a:xfrm>
            <a:off x="4467846" y="427215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925" name="Oval 13"/>
          <p:cNvSpPr>
            <a:spLocks noChangeArrowheads="1"/>
          </p:cNvSpPr>
          <p:nvPr/>
        </p:nvSpPr>
        <p:spPr bwMode="auto">
          <a:xfrm>
            <a:off x="5263183" y="3083117"/>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8" name="Oval 6"/>
          <p:cNvSpPr>
            <a:spLocks noChangeArrowheads="1"/>
          </p:cNvSpPr>
          <p:nvPr/>
        </p:nvSpPr>
        <p:spPr bwMode="auto">
          <a:xfrm>
            <a:off x="5025058" y="4058154"/>
            <a:ext cx="184150"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5498614" y="4210554"/>
            <a:ext cx="184150"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Oval 6"/>
          <p:cNvSpPr>
            <a:spLocks noChangeArrowheads="1"/>
          </p:cNvSpPr>
          <p:nvPr/>
        </p:nvSpPr>
        <p:spPr bwMode="auto">
          <a:xfrm>
            <a:off x="5651014" y="3633004"/>
            <a:ext cx="184150"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5"/>
          <p:cNvSpPr>
            <a:spLocks noChangeArrowheads="1"/>
          </p:cNvSpPr>
          <p:nvPr/>
        </p:nvSpPr>
        <p:spPr bwMode="auto">
          <a:xfrm>
            <a:off x="4577383" y="4870704"/>
            <a:ext cx="182563" cy="182563"/>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8"/>
          <p:cNvSpPr>
            <a:spLocks noChangeArrowheads="1"/>
          </p:cNvSpPr>
          <p:nvPr/>
        </p:nvSpPr>
        <p:spPr bwMode="auto">
          <a:xfrm>
            <a:off x="3891583" y="464210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3" name="Oval 2"/>
          <p:cNvSpPr>
            <a:spLocks noChangeArrowheads="1"/>
          </p:cNvSpPr>
          <p:nvPr/>
        </p:nvSpPr>
        <p:spPr bwMode="auto">
          <a:xfrm>
            <a:off x="3451821" y="3951480"/>
            <a:ext cx="182563" cy="184150"/>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Text Box 3"/>
          <p:cNvSpPr txBox="1">
            <a:spLocks noChangeArrowheads="1"/>
          </p:cNvSpPr>
          <p:nvPr/>
        </p:nvSpPr>
        <p:spPr bwMode="auto">
          <a:xfrm>
            <a:off x="3414616" y="2394272"/>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3" name="Oval 7"/>
          <p:cNvSpPr>
            <a:spLocks noChangeArrowheads="1"/>
          </p:cNvSpPr>
          <p:nvPr/>
        </p:nvSpPr>
        <p:spPr bwMode="auto">
          <a:xfrm>
            <a:off x="3982864" y="4135630"/>
            <a:ext cx="182563"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4933777" y="3452411"/>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57200" y="1852803"/>
            <a:ext cx="8229600" cy="4525963"/>
          </a:xfrm>
        </p:spPr>
        <p:txBody>
          <a:bodyPr/>
          <a:lstStyle/>
          <a:p>
            <a:pPr marL="68580" indent="0">
              <a:buNone/>
              <a:defRPr/>
            </a:pPr>
            <a:endParaRPr lang="en-US" sz="1100" dirty="0"/>
          </a:p>
          <a:p>
            <a:pPr indent="-274320">
              <a:buFont typeface="Wingdings 2" pitchFamily="18" charset="2"/>
              <a:buChar char=""/>
              <a:defRPr/>
            </a:pPr>
            <a:r>
              <a:rPr lang="en-US" sz="2800" dirty="0" smtClean="0"/>
              <a:t>Real-World Examples:</a:t>
            </a:r>
          </a:p>
          <a:p>
            <a:pPr marL="393192" lvl="1" indent="0">
              <a:buNone/>
            </a:pPr>
            <a:endParaRPr lang="en-US" sz="2400" dirty="0" smtClean="0"/>
          </a:p>
          <a:p>
            <a:pPr marL="393192" lvl="1" indent="0">
              <a:buNone/>
            </a:pPr>
            <a:r>
              <a:rPr lang="en-US" dirty="0" smtClean="0">
                <a:hlinkClick r:id="rId3"/>
              </a:rPr>
              <a:t>http://evolution.berkeley.edu/evosite/evo101/IIIC4aGeneflowdetails.shtml</a:t>
            </a:r>
            <a:endParaRPr lang="en-US" dirty="0" smtClean="0"/>
          </a:p>
          <a:p>
            <a:pPr>
              <a:buNone/>
            </a:pPr>
            <a:endParaRPr lang="en-US" dirty="0"/>
          </a:p>
        </p:txBody>
      </p:sp>
      <p:sp>
        <p:nvSpPr>
          <p:cNvPr id="20" name="Title 2"/>
          <p:cNvSpPr>
            <a:spLocks noGrp="1"/>
          </p:cNvSpPr>
          <p:nvPr>
            <p:ph type="title"/>
          </p:nvPr>
        </p:nvSpPr>
        <p:spPr>
          <a:xfrm>
            <a:off x="381000" y="274638"/>
            <a:ext cx="8229600" cy="1143000"/>
          </a:xfrm>
        </p:spPr>
        <p:txBody>
          <a:bodyPr>
            <a:normAutofit fontScale="90000"/>
          </a:bodyPr>
          <a:lstStyle/>
          <a:p>
            <a:pPr algn="ctr"/>
            <a:r>
              <a:rPr lang="en-US" dirty="0" smtClean="0"/>
              <a:t>Mechanisms of Evolution: </a:t>
            </a:r>
            <a:br>
              <a:rPr lang="en-US" dirty="0" smtClean="0"/>
            </a:br>
            <a:r>
              <a:rPr lang="en-US" dirty="0" smtClean="0"/>
              <a:t>Gene Flow</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3829221" y="3124206"/>
            <a:ext cx="1412083" cy="1488608"/>
          </a:xfrm>
          <a:prstGeom prst="ellipse">
            <a:avLst/>
          </a:prstGeom>
          <a:solidFill>
            <a:schemeClr val="bg1">
              <a:lumMod val="75000"/>
            </a:schemeClr>
          </a:solidFill>
          <a:ln w="6350">
            <a:noFill/>
            <a:round/>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4516438"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1" name="Oval 5"/>
          <p:cNvSpPr>
            <a:spLocks noChangeArrowheads="1"/>
          </p:cNvSpPr>
          <p:nvPr/>
        </p:nvSpPr>
        <p:spPr bwMode="auto">
          <a:xfrm>
            <a:off x="5270501" y="2953665"/>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4470401"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82356"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43011" name="AutoShape 3"/>
          <p:cNvSpPr>
            <a:spLocks noChangeArrowheads="1"/>
          </p:cNvSpPr>
          <p:nvPr/>
        </p:nvSpPr>
        <p:spPr bwMode="auto">
          <a:xfrm rot="566693">
            <a:off x="585681" y="2729704"/>
            <a:ext cx="1720096" cy="1626412"/>
          </a:xfrm>
          <a:prstGeom prst="lightningBolt">
            <a:avLst/>
          </a:prstGeom>
          <a:solidFill>
            <a:srgbClr val="FFFF00"/>
          </a:solidFill>
          <a:ln w="19050">
            <a:solidFill>
              <a:srgbClr val="FF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6"/>
          <p:cNvSpPr>
            <a:spLocks noChangeArrowheads="1"/>
          </p:cNvSpPr>
          <p:nvPr/>
        </p:nvSpPr>
        <p:spPr bwMode="auto">
          <a:xfrm>
            <a:off x="4882357" y="420717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Oval 6"/>
          <p:cNvSpPr>
            <a:spLocks noChangeArrowheads="1"/>
          </p:cNvSpPr>
          <p:nvPr/>
        </p:nvSpPr>
        <p:spPr bwMode="auto">
          <a:xfrm>
            <a:off x="4516438" y="356232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2" name="Oval 6"/>
          <p:cNvSpPr>
            <a:spLocks noChangeArrowheads="1"/>
          </p:cNvSpPr>
          <p:nvPr/>
        </p:nvSpPr>
        <p:spPr bwMode="auto">
          <a:xfrm>
            <a:off x="3924340" y="412349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3829221" y="3124206"/>
            <a:ext cx="1412083" cy="1488608"/>
          </a:xfrm>
          <a:prstGeom prst="ellipse">
            <a:avLst/>
          </a:prstGeom>
          <a:solidFill>
            <a:schemeClr val="bg1">
              <a:lumMod val="75000"/>
            </a:schemeClr>
          </a:solidFill>
          <a:ln w="6350">
            <a:noFill/>
            <a:round/>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After Lightning</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5270501" y="2953665"/>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5605463"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43011" name="AutoShape 3"/>
          <p:cNvSpPr>
            <a:spLocks noChangeArrowheads="1"/>
          </p:cNvSpPr>
          <p:nvPr/>
        </p:nvSpPr>
        <p:spPr bwMode="auto">
          <a:xfrm rot="566693">
            <a:off x="2969173" y="1805807"/>
            <a:ext cx="1720096" cy="1626412"/>
          </a:xfrm>
          <a:prstGeom prst="lightningBolt">
            <a:avLst/>
          </a:prstGeom>
          <a:solidFill>
            <a:srgbClr val="FFFF00">
              <a:alpha val="50000"/>
            </a:srgbClr>
          </a:solidFill>
          <a:ln w="19050">
            <a:solidFill>
              <a:srgbClr val="FF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808080"/>
                </a:solidFill>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4333876" y="3562327"/>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5268913"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3876676"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3694113"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16438"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4996657" y="3471045"/>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Genetic Drift</a:t>
            </a:r>
            <a:endParaRPr lang="en-US" sz="5111" dirty="0"/>
          </a:p>
        </p:txBody>
      </p:sp>
      <p:sp>
        <p:nvSpPr>
          <p:cNvPr id="15" name="Oval 5"/>
          <p:cNvSpPr>
            <a:spLocks noChangeArrowheads="1"/>
          </p:cNvSpPr>
          <p:nvPr/>
        </p:nvSpPr>
        <p:spPr bwMode="auto">
          <a:xfrm>
            <a:off x="4486276" y="40797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6" name="Oval 7"/>
          <p:cNvSpPr>
            <a:spLocks noChangeArrowheads="1"/>
          </p:cNvSpPr>
          <p:nvPr/>
        </p:nvSpPr>
        <p:spPr bwMode="auto">
          <a:xfrm>
            <a:off x="5627576"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90525" y="1538478"/>
            <a:ext cx="8229600" cy="4525963"/>
          </a:xfrm>
        </p:spPr>
        <p:txBody>
          <a:bodyPr>
            <a:normAutofit/>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Examples:</a:t>
            </a:r>
          </a:p>
          <a:p>
            <a:pPr lvl="1"/>
            <a:endParaRPr lang="en-US" sz="1050" dirty="0" smtClean="0"/>
          </a:p>
          <a:p>
            <a:pPr marL="393192" lvl="1" indent="0">
              <a:buNone/>
            </a:pPr>
            <a:r>
              <a:rPr lang="en-US" dirty="0" smtClean="0">
                <a:hlinkClick r:id="rId3"/>
              </a:rPr>
              <a:t>http://www.bio.georgiasouthern.edu/bio-home/harvey/lect/lectures.html?flnm=nsln&amp;ttl=Population%20change%20and%20natural%20selection&amp;ccode=el&amp;mda=scrn</a:t>
            </a:r>
            <a:endParaRPr lang="en-US" dirty="0" smtClean="0"/>
          </a:p>
          <a:p>
            <a:pPr lvl="1"/>
            <a:endParaRPr lang="en-US" sz="1050" dirty="0"/>
          </a:p>
          <a:p>
            <a:pPr marL="393192" lvl="1" indent="0">
              <a:buNone/>
            </a:pPr>
            <a:r>
              <a:rPr lang="en-US" dirty="0" smtClean="0">
                <a:hlinkClick r:id="rId4"/>
              </a:rPr>
              <a:t>http://highered.mcgraw-hill.com/sites/dl/free/0072835125/126997/animation45.html</a:t>
            </a:r>
            <a:endParaRPr lang="en-US" dirty="0" smtClean="0"/>
          </a:p>
          <a:p>
            <a:pPr>
              <a:buNone/>
            </a:pPr>
            <a:endParaRPr lang="en-US" dirty="0" smtClean="0"/>
          </a:p>
          <a:p>
            <a:pPr>
              <a:buNone/>
            </a:pP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Genetic Drift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1" name="Oval 5"/>
          <p:cNvSpPr>
            <a:spLocks noChangeArrowheads="1"/>
          </p:cNvSpPr>
          <p:nvPr/>
        </p:nvSpPr>
        <p:spPr bwMode="auto">
          <a:xfrm>
            <a:off x="5514182" y="31972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721778"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Artificial Selection</a:t>
            </a:r>
            <a:endParaRPr lang="en-US" sz="5111" dirty="0"/>
          </a:p>
        </p:txBody>
      </p:sp>
      <p:sp>
        <p:nvSpPr>
          <p:cNvPr id="23" name="Oval 6"/>
          <p:cNvSpPr>
            <a:spLocks noChangeArrowheads="1"/>
          </p:cNvSpPr>
          <p:nvPr/>
        </p:nvSpPr>
        <p:spPr bwMode="auto">
          <a:xfrm>
            <a:off x="5361782" y="374488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Oval 14"/>
          <p:cNvSpPr>
            <a:spLocks noChangeArrowheads="1"/>
          </p:cNvSpPr>
          <p:nvPr/>
        </p:nvSpPr>
        <p:spPr bwMode="auto">
          <a:xfrm>
            <a:off x="3370822" y="31972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5" name="Oval 14"/>
          <p:cNvSpPr>
            <a:spLocks noChangeArrowheads="1"/>
          </p:cNvSpPr>
          <p:nvPr/>
        </p:nvSpPr>
        <p:spPr bwMode="auto">
          <a:xfrm>
            <a:off x="3844378" y="3349602"/>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6" name="Oval 14"/>
          <p:cNvSpPr>
            <a:spLocks noChangeArrowheads="1"/>
          </p:cNvSpPr>
          <p:nvPr/>
        </p:nvSpPr>
        <p:spPr bwMode="auto">
          <a:xfrm>
            <a:off x="5696744" y="402461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Oval 6"/>
          <p:cNvSpPr>
            <a:spLocks noChangeArrowheads="1"/>
          </p:cNvSpPr>
          <p:nvPr/>
        </p:nvSpPr>
        <p:spPr bwMode="auto">
          <a:xfrm>
            <a:off x="3279541" y="3653608"/>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Oval 14"/>
          <p:cNvSpPr>
            <a:spLocks noChangeArrowheads="1"/>
          </p:cNvSpPr>
          <p:nvPr/>
        </p:nvSpPr>
        <p:spPr bwMode="auto">
          <a:xfrm>
            <a:off x="4026941" y="4045475"/>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0" name="Oval 14"/>
          <p:cNvSpPr>
            <a:spLocks noChangeArrowheads="1"/>
          </p:cNvSpPr>
          <p:nvPr/>
        </p:nvSpPr>
        <p:spPr bwMode="auto">
          <a:xfrm>
            <a:off x="4149178" y="4588738"/>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14"/>
          <p:cNvSpPr>
            <a:spLocks noChangeArrowheads="1"/>
          </p:cNvSpPr>
          <p:nvPr/>
        </p:nvSpPr>
        <p:spPr bwMode="auto">
          <a:xfrm>
            <a:off x="4932570" y="341049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Oval 14"/>
          <p:cNvSpPr>
            <a:spLocks noChangeArrowheads="1"/>
          </p:cNvSpPr>
          <p:nvPr/>
        </p:nvSpPr>
        <p:spPr bwMode="auto">
          <a:xfrm>
            <a:off x="4996657" y="4207177"/>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14"/>
          <p:cNvSpPr>
            <a:spLocks noChangeArrowheads="1"/>
          </p:cNvSpPr>
          <p:nvPr/>
        </p:nvSpPr>
        <p:spPr bwMode="auto">
          <a:xfrm>
            <a:off x="4471854" y="3154121"/>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pic>
        <p:nvPicPr>
          <p:cNvPr id="34" name="Picture 33" descr="ttp://upload.wikimedia.org/wikipedia/commons/c/cd/Stick_Figure.jpg"/>
          <p:cNvPicPr/>
          <p:nvPr/>
        </p:nvPicPr>
        <p:blipFill>
          <a:blip r:embed="rId2"/>
          <a:srcRect/>
          <a:stretch>
            <a:fillRect/>
          </a:stretch>
        </p:blipFill>
        <p:spPr bwMode="auto">
          <a:xfrm>
            <a:off x="1085728" y="2953665"/>
            <a:ext cx="1090785" cy="1928763"/>
          </a:xfrm>
          <a:prstGeom prst="rect">
            <a:avLst/>
          </a:prstGeom>
          <a:noFill/>
          <a:ln w="9525">
            <a:noFill/>
            <a:miter lim="800000"/>
            <a:headEnd/>
            <a:tailEnd/>
          </a:ln>
        </p:spPr>
      </p:pic>
      <p:sp>
        <p:nvSpPr>
          <p:cNvPr id="35" name="Oval 6"/>
          <p:cNvSpPr>
            <a:spLocks noChangeArrowheads="1"/>
          </p:cNvSpPr>
          <p:nvPr/>
        </p:nvSpPr>
        <p:spPr bwMode="auto">
          <a:xfrm>
            <a:off x="1814286" y="3971685"/>
            <a:ext cx="136157" cy="147579"/>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10"/>
          <p:cNvSpPr>
            <a:spLocks noChangeArrowheads="1"/>
          </p:cNvSpPr>
          <p:nvPr/>
        </p:nvSpPr>
        <p:spPr bwMode="auto">
          <a:xfrm>
            <a:off x="1305791" y="3950271"/>
            <a:ext cx="136158" cy="14758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39941" name="Oval 5"/>
          <p:cNvSpPr>
            <a:spLocks noChangeArrowheads="1"/>
          </p:cNvSpPr>
          <p:nvPr/>
        </p:nvSpPr>
        <p:spPr bwMode="auto">
          <a:xfrm>
            <a:off x="5514182" y="3197202"/>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4196557"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Artificial Selection</a:t>
            </a:r>
            <a:endParaRPr lang="en-US" sz="5111" dirty="0"/>
          </a:p>
        </p:txBody>
      </p:sp>
      <p:sp>
        <p:nvSpPr>
          <p:cNvPr id="23" name="Oval 6"/>
          <p:cNvSpPr>
            <a:spLocks noChangeArrowheads="1"/>
          </p:cNvSpPr>
          <p:nvPr/>
        </p:nvSpPr>
        <p:spPr bwMode="auto">
          <a:xfrm>
            <a:off x="5361782" y="374488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Oval 6"/>
          <p:cNvSpPr>
            <a:spLocks noChangeArrowheads="1"/>
          </p:cNvSpPr>
          <p:nvPr/>
        </p:nvSpPr>
        <p:spPr bwMode="auto">
          <a:xfrm>
            <a:off x="3279541" y="3653608"/>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5" name="Oval 6"/>
          <p:cNvSpPr>
            <a:spLocks noChangeArrowheads="1"/>
          </p:cNvSpPr>
          <p:nvPr/>
        </p:nvSpPr>
        <p:spPr bwMode="auto">
          <a:xfrm>
            <a:off x="5422901" y="4389739"/>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6" name="Oval 10"/>
          <p:cNvSpPr>
            <a:spLocks noChangeArrowheads="1"/>
          </p:cNvSpPr>
          <p:nvPr/>
        </p:nvSpPr>
        <p:spPr bwMode="auto">
          <a:xfrm>
            <a:off x="3661815" y="4503246"/>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8" name="Oval 6"/>
          <p:cNvSpPr>
            <a:spLocks noChangeArrowheads="1"/>
          </p:cNvSpPr>
          <p:nvPr/>
        </p:nvSpPr>
        <p:spPr bwMode="auto">
          <a:xfrm>
            <a:off x="4745084" y="3467977"/>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Oval 12"/>
          <p:cNvSpPr>
            <a:spLocks noChangeArrowheads="1"/>
          </p:cNvSpPr>
          <p:nvPr/>
        </p:nvSpPr>
        <p:spPr bwMode="auto">
          <a:xfrm>
            <a:off x="3812377" y="345413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Oval 6"/>
          <p:cNvSpPr>
            <a:spLocks noChangeArrowheads="1"/>
          </p:cNvSpPr>
          <p:nvPr/>
        </p:nvSpPr>
        <p:spPr bwMode="auto">
          <a:xfrm>
            <a:off x="3431941" y="3197816"/>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Oval 6"/>
          <p:cNvSpPr>
            <a:spLocks noChangeArrowheads="1"/>
          </p:cNvSpPr>
          <p:nvPr/>
        </p:nvSpPr>
        <p:spPr bwMode="auto">
          <a:xfrm>
            <a:off x="4236811" y="4736184"/>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Oval 12"/>
          <p:cNvSpPr>
            <a:spLocks noChangeArrowheads="1"/>
          </p:cNvSpPr>
          <p:nvPr/>
        </p:nvSpPr>
        <p:spPr bwMode="auto">
          <a:xfrm>
            <a:off x="4921309" y="38118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Oval 12"/>
          <p:cNvSpPr>
            <a:spLocks noChangeArrowheads="1"/>
          </p:cNvSpPr>
          <p:nvPr/>
        </p:nvSpPr>
        <p:spPr bwMode="auto">
          <a:xfrm>
            <a:off x="5055823" y="4178947"/>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2" name="Oval 6"/>
          <p:cNvSpPr>
            <a:spLocks noChangeArrowheads="1"/>
          </p:cNvSpPr>
          <p:nvPr/>
        </p:nvSpPr>
        <p:spPr bwMode="auto">
          <a:xfrm>
            <a:off x="4090763" y="4148603"/>
            <a:ext cx="182562" cy="182562"/>
          </a:xfrm>
          <a:prstGeom prst="ellipse">
            <a:avLst/>
          </a:prstGeom>
          <a:solidFill>
            <a:srgbClr val="008000"/>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247650" y="1862328"/>
            <a:ext cx="8229600" cy="4525963"/>
          </a:xfrm>
        </p:spPr>
        <p:txBody>
          <a:bodyPr/>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a:t>
            </a:r>
            <a:r>
              <a:rPr lang="en-US" sz="2800" dirty="0"/>
              <a:t>E</a:t>
            </a:r>
            <a:r>
              <a:rPr lang="en-US" sz="2800" dirty="0" smtClean="0"/>
              <a:t>xamples:</a:t>
            </a:r>
          </a:p>
          <a:p>
            <a:pPr>
              <a:buNone/>
            </a:pPr>
            <a:r>
              <a:rPr lang="en-US" dirty="0" smtClean="0">
                <a:hlinkClick r:id="rId3"/>
              </a:rPr>
              <a:t> http://learn.genetics.utah.edu/content/variation/artificial/</a:t>
            </a:r>
            <a:endParaRPr lang="en-US" dirty="0" smtClean="0"/>
          </a:p>
          <a:p>
            <a:pPr>
              <a:buNone/>
            </a:pPr>
            <a:endParaRPr lang="en-US" dirty="0" smtClean="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Artificial Selection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177232"/>
            <a:ext cx="8572500" cy="4525963"/>
          </a:xfrm>
        </p:spPr>
        <p:txBody>
          <a:bodyPr/>
          <a:lstStyle/>
          <a:p>
            <a:pPr>
              <a:buNone/>
            </a:pPr>
            <a:r>
              <a:rPr lang="en-US" dirty="0" smtClean="0"/>
              <a:t>3. Cut along the dotted lines between each box. </a:t>
            </a:r>
          </a:p>
          <a:p>
            <a:pPr>
              <a:buNone/>
            </a:pPr>
            <a:r>
              <a:rPr lang="en-US" dirty="0"/>
              <a:t> </a:t>
            </a:r>
            <a:r>
              <a:rPr lang="en-US" dirty="0" smtClean="0"/>
              <a:t>   Stop cutting where the dotted lines end.</a:t>
            </a:r>
            <a:endParaRPr lang="en-US" dirty="0"/>
          </a:p>
        </p:txBody>
      </p:sp>
      <p:sp>
        <p:nvSpPr>
          <p:cNvPr id="3" name="Title 2"/>
          <p:cNvSpPr>
            <a:spLocks noGrp="1"/>
          </p:cNvSpPr>
          <p:nvPr>
            <p:ph type="title"/>
          </p:nvPr>
        </p:nvSpPr>
        <p:spPr>
          <a:xfrm>
            <a:off x="624877" y="34232"/>
            <a:ext cx="8229600" cy="1143000"/>
          </a:xfrm>
        </p:spPr>
        <p:txBody>
          <a:bodyPr/>
          <a:lstStyle/>
          <a:p>
            <a:r>
              <a:rPr lang="en-US" dirty="0" smtClean="0"/>
              <a:t>Folding the Graphic Organizer</a:t>
            </a:r>
            <a:endParaRPr lang="en-US" dirty="0"/>
          </a:p>
        </p:txBody>
      </p:sp>
      <p:pic>
        <p:nvPicPr>
          <p:cNvPr id="4" name="Picture 3" descr="Mechanisms of Evolution2.png"/>
          <p:cNvPicPr/>
          <p:nvPr/>
        </p:nvPicPr>
        <p:blipFill>
          <a:blip r:embed="rId2"/>
          <a:srcRect r="10698"/>
          <a:stretch>
            <a:fillRect/>
          </a:stretch>
        </p:blipFill>
        <p:spPr>
          <a:xfrm>
            <a:off x="3241538" y="2151046"/>
            <a:ext cx="2421672" cy="4285557"/>
          </a:xfrm>
          <a:prstGeom prst="rect">
            <a:avLst/>
          </a:prstGeom>
        </p:spPr>
      </p:pic>
      <p:sp>
        <p:nvSpPr>
          <p:cNvPr id="5" name="Rectangle 4"/>
          <p:cNvSpPr/>
          <p:nvPr/>
        </p:nvSpPr>
        <p:spPr>
          <a:xfrm>
            <a:off x="3167342" y="2151046"/>
            <a:ext cx="2484500" cy="4285557"/>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10800000">
            <a:off x="3827514" y="2772712"/>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3836826" y="3300760"/>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828252" y="3810920"/>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3837564" y="4338968"/>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3828990" y="4867016"/>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3838302" y="5395064"/>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829728" y="5905224"/>
            <a:ext cx="1824328" cy="5"/>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5020475" y="2276137"/>
            <a:ext cx="3225345" cy="3077634"/>
          </a:xfrm>
          <a:prstGeom prst="ellipse">
            <a:avLst/>
          </a:prstGeom>
          <a:solidFill>
            <a:srgbClr val="FFFFFF"/>
          </a:solid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39" name="Text Box 3"/>
          <p:cNvSpPr txBox="1">
            <a:spLocks noChangeArrowheads="1"/>
          </p:cNvSpPr>
          <p:nvPr/>
        </p:nvSpPr>
        <p:spPr bwMode="auto">
          <a:xfrm>
            <a:off x="5443738"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808080"/>
                </a:solidFill>
                <a:effectLst/>
                <a:latin typeface="Arial" pitchFamily="-84" charset="0"/>
                <a:ea typeface="Times New Roman" pitchFamily="-84" charset="0"/>
              </a:rPr>
              <a:t>Original Population</a:t>
            </a:r>
          </a:p>
        </p:txBody>
      </p:sp>
      <p:sp>
        <p:nvSpPr>
          <p:cNvPr id="39940" name="Oval 4"/>
          <p:cNvSpPr>
            <a:spLocks noChangeArrowheads="1"/>
          </p:cNvSpPr>
          <p:nvPr/>
        </p:nvSpPr>
        <p:spPr bwMode="auto">
          <a:xfrm>
            <a:off x="6589354" y="3136228"/>
            <a:ext cx="182563" cy="184150"/>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2" name="Oval 6"/>
          <p:cNvSpPr>
            <a:spLocks noChangeArrowheads="1"/>
          </p:cNvSpPr>
          <p:nvPr/>
        </p:nvSpPr>
        <p:spPr bwMode="auto">
          <a:xfrm>
            <a:off x="7341829" y="4239721"/>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3" name="Oval 7"/>
          <p:cNvSpPr>
            <a:spLocks noChangeArrowheads="1"/>
          </p:cNvSpPr>
          <p:nvPr/>
        </p:nvSpPr>
        <p:spPr bwMode="auto">
          <a:xfrm>
            <a:off x="5949592" y="4534202"/>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5" name="Oval 9"/>
          <p:cNvSpPr>
            <a:spLocks noChangeArrowheads="1"/>
          </p:cNvSpPr>
          <p:nvPr/>
        </p:nvSpPr>
        <p:spPr bwMode="auto">
          <a:xfrm>
            <a:off x="5767029" y="319720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6" name="Oval 10"/>
          <p:cNvSpPr>
            <a:spLocks noChangeArrowheads="1"/>
          </p:cNvSpPr>
          <p:nvPr/>
        </p:nvSpPr>
        <p:spPr bwMode="auto">
          <a:xfrm>
            <a:off x="6543317" y="4260358"/>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7" name="Oval 11"/>
          <p:cNvSpPr>
            <a:spLocks noChangeArrowheads="1"/>
          </p:cNvSpPr>
          <p:nvPr/>
        </p:nvSpPr>
        <p:spPr bwMode="auto">
          <a:xfrm>
            <a:off x="6589354" y="4868371"/>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8" name="Oval 12"/>
          <p:cNvSpPr>
            <a:spLocks noChangeArrowheads="1"/>
          </p:cNvSpPr>
          <p:nvPr/>
        </p:nvSpPr>
        <p:spPr bwMode="auto">
          <a:xfrm>
            <a:off x="6269473" y="3659491"/>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49" name="Oval 13"/>
          <p:cNvSpPr>
            <a:spLocks noChangeArrowheads="1"/>
          </p:cNvSpPr>
          <p:nvPr/>
        </p:nvSpPr>
        <p:spPr bwMode="auto">
          <a:xfrm>
            <a:off x="7160855"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6955272" y="3842053"/>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1" name="Oval 15"/>
          <p:cNvSpPr>
            <a:spLocks noChangeArrowheads="1"/>
          </p:cNvSpPr>
          <p:nvPr/>
        </p:nvSpPr>
        <p:spPr bwMode="auto">
          <a:xfrm>
            <a:off x="7678379" y="3379764"/>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5584467"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Non-Random Mating</a:t>
            </a:r>
            <a:endParaRPr lang="en-US" sz="5111" dirty="0"/>
          </a:p>
        </p:txBody>
      </p:sp>
      <p:sp>
        <p:nvSpPr>
          <p:cNvPr id="41986" name="Text Box 2"/>
          <p:cNvSpPr txBox="1">
            <a:spLocks noChangeArrowheads="1"/>
          </p:cNvSpPr>
          <p:nvPr/>
        </p:nvSpPr>
        <p:spPr bwMode="auto">
          <a:xfrm>
            <a:off x="1153236" y="2698610"/>
            <a:ext cx="3648269" cy="1574187"/>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a:ln>
                  <a:noFill/>
                </a:ln>
                <a:solidFill>
                  <a:schemeClr val="tx1"/>
                </a:solidFill>
                <a:effectLst/>
                <a:latin typeface="Arial" pitchFamily="-84" charset="0"/>
                <a:ea typeface="Times New Roman" pitchFamily="-84" charset="0"/>
              </a:rPr>
              <a:t>Blue = BB or Bb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a:ln>
                  <a:noFill/>
                </a:ln>
                <a:solidFill>
                  <a:schemeClr val="tx1"/>
                </a:solidFill>
                <a:effectLst/>
                <a:latin typeface="Arial" pitchFamily="-84" charset="0"/>
                <a:ea typeface="Times New Roman" pitchFamily="-84" charset="0"/>
              </a:rPr>
              <a:t>Red = bb</a:t>
            </a:r>
          </a:p>
        </p:txBody>
      </p:sp>
      <p:sp>
        <p:nvSpPr>
          <p:cNvPr id="18" name="Oval 6"/>
          <p:cNvSpPr>
            <a:spLocks noChangeArrowheads="1"/>
          </p:cNvSpPr>
          <p:nvPr/>
        </p:nvSpPr>
        <p:spPr bwMode="auto">
          <a:xfrm>
            <a:off x="875874" y="2970099"/>
            <a:ext cx="184150"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19" name="Oval 13"/>
          <p:cNvSpPr>
            <a:spLocks noChangeArrowheads="1"/>
          </p:cNvSpPr>
          <p:nvPr/>
        </p:nvSpPr>
        <p:spPr bwMode="auto">
          <a:xfrm>
            <a:off x="873769" y="3474582"/>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1" name="Rectangle 20"/>
          <p:cNvSpPr/>
          <p:nvPr/>
        </p:nvSpPr>
        <p:spPr>
          <a:xfrm>
            <a:off x="700708" y="2793076"/>
            <a:ext cx="3941537" cy="10709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13"/>
          <p:cNvSpPr>
            <a:spLocks noChangeArrowheads="1"/>
          </p:cNvSpPr>
          <p:nvPr/>
        </p:nvSpPr>
        <p:spPr bwMode="auto">
          <a:xfrm>
            <a:off x="2925096" y="4534202"/>
            <a:ext cx="374115" cy="333355"/>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4" name="Text Box 2"/>
          <p:cNvSpPr txBox="1">
            <a:spLocks noChangeArrowheads="1"/>
          </p:cNvSpPr>
          <p:nvPr/>
        </p:nvSpPr>
        <p:spPr bwMode="auto">
          <a:xfrm>
            <a:off x="2458928" y="4314453"/>
            <a:ext cx="466170" cy="991043"/>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tx1"/>
                </a:solidFill>
                <a:effectLst/>
                <a:latin typeface="Arial" pitchFamily="-84" charset="0"/>
                <a:ea typeface="Times New Roman" pitchFamily="-84" charset="0"/>
              </a:rPr>
              <a:t>x</a:t>
            </a:r>
            <a:endParaRPr kumimoji="0" lang="en-US" sz="3400" b="1" i="0" u="none" strike="noStrike" cap="none" normalizeH="0" baseline="0" dirty="0">
              <a:ln>
                <a:noFill/>
              </a:ln>
              <a:solidFill>
                <a:schemeClr val="tx1"/>
              </a:solidFill>
              <a:effectLst/>
              <a:latin typeface="Arial" pitchFamily="-84" charset="0"/>
              <a:ea typeface="Times New Roman" pitchFamily="-84" charset="0"/>
            </a:endParaRPr>
          </a:p>
        </p:txBody>
      </p:sp>
      <p:sp>
        <p:nvSpPr>
          <p:cNvPr id="25" name="Oval 13"/>
          <p:cNvSpPr>
            <a:spLocks noChangeArrowheads="1"/>
          </p:cNvSpPr>
          <p:nvPr/>
        </p:nvSpPr>
        <p:spPr bwMode="auto">
          <a:xfrm>
            <a:off x="1982646" y="4540612"/>
            <a:ext cx="374115" cy="333355"/>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Oval 13"/>
          <p:cNvSpPr>
            <a:spLocks noChangeArrowheads="1"/>
          </p:cNvSpPr>
          <p:nvPr/>
        </p:nvSpPr>
        <p:spPr bwMode="auto">
          <a:xfrm>
            <a:off x="4105276" y="4087666"/>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0" name="Oval 14"/>
          <p:cNvSpPr>
            <a:spLocks noChangeArrowheads="1"/>
          </p:cNvSpPr>
          <p:nvPr/>
        </p:nvSpPr>
        <p:spPr bwMode="auto">
          <a:xfrm>
            <a:off x="4830027" y="3498230"/>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952" name="Oval 16"/>
          <p:cNvSpPr>
            <a:spLocks noChangeArrowheads="1"/>
          </p:cNvSpPr>
          <p:nvPr/>
        </p:nvSpPr>
        <p:spPr bwMode="auto">
          <a:xfrm>
            <a:off x="5584467"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0" name="Title 2"/>
          <p:cNvSpPr>
            <a:spLocks noGrp="1"/>
          </p:cNvSpPr>
          <p:nvPr>
            <p:ph type="title"/>
          </p:nvPr>
        </p:nvSpPr>
        <p:spPr>
          <a:xfrm>
            <a:off x="880542" y="245440"/>
            <a:ext cx="7425873" cy="1143000"/>
          </a:xfrm>
        </p:spPr>
        <p:txBody>
          <a:bodyPr>
            <a:normAutofit fontScale="90000"/>
          </a:bodyPr>
          <a:lstStyle/>
          <a:p>
            <a:pPr algn="ctr"/>
            <a:r>
              <a:rPr lang="en-US" dirty="0" smtClean="0"/>
              <a:t>Mechanisms of Evolution: </a:t>
            </a:r>
            <a:r>
              <a:rPr lang="en-US" sz="5111" dirty="0" smtClean="0"/>
              <a:t>Non-Random Mating</a:t>
            </a:r>
            <a:endParaRPr lang="en-US" sz="5111" dirty="0"/>
          </a:p>
        </p:txBody>
      </p:sp>
      <p:sp>
        <p:nvSpPr>
          <p:cNvPr id="26" name="Oval 2"/>
          <p:cNvSpPr>
            <a:spLocks noChangeArrowheads="1"/>
          </p:cNvSpPr>
          <p:nvPr/>
        </p:nvSpPr>
        <p:spPr bwMode="auto">
          <a:xfrm>
            <a:off x="2947559" y="2276137"/>
            <a:ext cx="3225345" cy="3077634"/>
          </a:xfrm>
          <a:prstGeom prst="ellips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7" name="Text Box 3"/>
          <p:cNvSpPr txBox="1">
            <a:spLocks noChangeArrowheads="1"/>
          </p:cNvSpPr>
          <p:nvPr/>
        </p:nvSpPr>
        <p:spPr bwMode="auto">
          <a:xfrm>
            <a:off x="3370822" y="2496465"/>
            <a:ext cx="2439317" cy="4572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pitchFamily="-84" charset="0"/>
                <a:ea typeface="Times New Roman" pitchFamily="-84" charset="0"/>
              </a:rPr>
              <a:t>Many Generations Later</a:t>
            </a:r>
            <a:endParaRPr kumimoji="0" lang="en-US" sz="2000" b="0" i="0" u="none" strike="noStrike" cap="none" normalizeH="0" baseline="0" dirty="0">
              <a:ln>
                <a:noFill/>
              </a:ln>
              <a:solidFill>
                <a:srgbClr val="808080"/>
              </a:solidFill>
              <a:effectLst/>
              <a:latin typeface="Arial" pitchFamily="-84" charset="0"/>
              <a:ea typeface="Times New Roman" pitchFamily="-84" charset="0"/>
            </a:endParaRPr>
          </a:p>
        </p:txBody>
      </p:sp>
      <p:sp>
        <p:nvSpPr>
          <p:cNvPr id="28" name="Oval 5"/>
          <p:cNvSpPr>
            <a:spLocks noChangeArrowheads="1"/>
          </p:cNvSpPr>
          <p:nvPr/>
        </p:nvSpPr>
        <p:spPr bwMode="auto">
          <a:xfrm>
            <a:off x="5371094" y="3447634"/>
            <a:ext cx="182562" cy="182563"/>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29" name="Oval 11"/>
          <p:cNvSpPr>
            <a:spLocks noChangeArrowheads="1"/>
          </p:cNvSpPr>
          <p:nvPr/>
        </p:nvSpPr>
        <p:spPr bwMode="auto">
          <a:xfrm>
            <a:off x="4539215" y="4389739"/>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1" name="Oval 13"/>
          <p:cNvSpPr>
            <a:spLocks noChangeArrowheads="1"/>
          </p:cNvSpPr>
          <p:nvPr/>
        </p:nvSpPr>
        <p:spPr bwMode="auto">
          <a:xfrm>
            <a:off x="5087939" y="4685809"/>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2" name="Oval 16"/>
          <p:cNvSpPr>
            <a:spLocks noChangeArrowheads="1"/>
          </p:cNvSpPr>
          <p:nvPr/>
        </p:nvSpPr>
        <p:spPr bwMode="auto">
          <a:xfrm>
            <a:off x="3511551" y="402461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3" name="Oval 10"/>
          <p:cNvSpPr>
            <a:spLocks noChangeArrowheads="1"/>
          </p:cNvSpPr>
          <p:nvPr/>
        </p:nvSpPr>
        <p:spPr bwMode="auto">
          <a:xfrm>
            <a:off x="3661815" y="4503246"/>
            <a:ext cx="182563" cy="182563"/>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4" name="Oval 12"/>
          <p:cNvSpPr>
            <a:spLocks noChangeArrowheads="1"/>
          </p:cNvSpPr>
          <p:nvPr/>
        </p:nvSpPr>
        <p:spPr bwMode="auto">
          <a:xfrm>
            <a:off x="3370822" y="3362850"/>
            <a:ext cx="182562" cy="182562"/>
          </a:xfrm>
          <a:prstGeom prst="ellipse">
            <a:avLst/>
          </a:prstGeom>
          <a:solidFill>
            <a:srgbClr val="0000FF"/>
          </a:solidFill>
          <a:ln w="19050">
            <a:solidFill>
              <a:srgbClr val="0000FF"/>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7" name="Oval 13"/>
          <p:cNvSpPr>
            <a:spLocks noChangeArrowheads="1"/>
          </p:cNvSpPr>
          <p:nvPr/>
        </p:nvSpPr>
        <p:spPr bwMode="auto">
          <a:xfrm>
            <a:off x="4346039" y="478454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8" name="Oval 16"/>
          <p:cNvSpPr>
            <a:spLocks noChangeArrowheads="1"/>
          </p:cNvSpPr>
          <p:nvPr/>
        </p:nvSpPr>
        <p:spPr bwMode="auto">
          <a:xfrm>
            <a:off x="3789153" y="3533047"/>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39" name="Oval 16"/>
          <p:cNvSpPr>
            <a:spLocks noChangeArrowheads="1"/>
          </p:cNvSpPr>
          <p:nvPr/>
        </p:nvSpPr>
        <p:spPr bwMode="auto">
          <a:xfrm>
            <a:off x="5218173" y="4266455"/>
            <a:ext cx="182562"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0" name="Oval 14"/>
          <p:cNvSpPr>
            <a:spLocks noChangeArrowheads="1"/>
          </p:cNvSpPr>
          <p:nvPr/>
        </p:nvSpPr>
        <p:spPr bwMode="auto">
          <a:xfrm>
            <a:off x="4354566" y="3693157"/>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41" name="Oval 14"/>
          <p:cNvSpPr>
            <a:spLocks noChangeArrowheads="1"/>
          </p:cNvSpPr>
          <p:nvPr/>
        </p:nvSpPr>
        <p:spPr bwMode="auto">
          <a:xfrm>
            <a:off x="4928769" y="3936838"/>
            <a:ext cx="182563" cy="182562"/>
          </a:xfrm>
          <a:prstGeom prst="ellipse">
            <a:avLst/>
          </a:prstGeom>
          <a:solidFill>
            <a:srgbClr val="FF0000"/>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371475" y="1805178"/>
            <a:ext cx="8229600" cy="4525963"/>
          </a:xfrm>
          <a:noFill/>
          <a:ln>
            <a:noFill/>
          </a:ln>
        </p:spPr>
        <p:txBody>
          <a:bodyPr lIns="0"/>
          <a:lstStyle/>
          <a:p>
            <a:pPr marL="393192" lvl="1" indent="0">
              <a:buNone/>
            </a:pPr>
            <a:endParaRPr lang="en-US" sz="2000" dirty="0"/>
          </a:p>
          <a:p>
            <a:pPr marL="68580" indent="0">
              <a:buNone/>
              <a:defRPr/>
            </a:pPr>
            <a:endParaRPr lang="en-US" sz="1100" dirty="0"/>
          </a:p>
          <a:p>
            <a:pPr indent="-274320">
              <a:buFont typeface="Wingdings 2" pitchFamily="18" charset="2"/>
              <a:buChar char=""/>
              <a:defRPr/>
            </a:pPr>
            <a:r>
              <a:rPr lang="en-US" sz="2800" dirty="0" smtClean="0"/>
              <a:t>Real-World Examples:</a:t>
            </a:r>
          </a:p>
          <a:p>
            <a:pPr>
              <a:buNone/>
            </a:pPr>
            <a:endParaRPr lang="en-US" u="sng" dirty="0" smtClean="0">
              <a:hlinkClick r:id="rId3"/>
            </a:endParaRPr>
          </a:p>
          <a:p>
            <a:pPr>
              <a:buNone/>
            </a:pPr>
            <a:r>
              <a:rPr lang="en-US" dirty="0" smtClean="0"/>
              <a:t>  </a:t>
            </a:r>
            <a:r>
              <a:rPr lang="en-US" dirty="0" smtClean="0">
                <a:hlinkClick r:id="rId3"/>
              </a:rPr>
              <a:t>http://www.bio.georgiasouthern.edu/bio-home/harvey/lect/lectures.html?flnm=nsln&amp;ttl=Population%20change%20and%20natural%20selection&amp;ccode=el&amp;mda=scrn</a:t>
            </a:r>
            <a:r>
              <a:rPr lang="en-US" dirty="0" smtClean="0"/>
              <a:t> </a:t>
            </a:r>
            <a:endParaRPr lang="en-US" dirty="0"/>
          </a:p>
        </p:txBody>
      </p:sp>
      <p:sp>
        <p:nvSpPr>
          <p:cNvPr id="20" name="Title 2"/>
          <p:cNvSpPr>
            <a:spLocks noGrp="1"/>
          </p:cNvSpPr>
          <p:nvPr>
            <p:ph type="title"/>
          </p:nvPr>
        </p:nvSpPr>
        <p:spPr/>
        <p:txBody>
          <a:bodyPr>
            <a:normAutofit fontScale="90000"/>
          </a:bodyPr>
          <a:lstStyle/>
          <a:p>
            <a:pPr algn="ctr"/>
            <a:r>
              <a:rPr lang="en-US" dirty="0" smtClean="0"/>
              <a:t>Mechanisms of Evolution: </a:t>
            </a:r>
            <a:br>
              <a:rPr lang="en-US" dirty="0" smtClean="0"/>
            </a:br>
            <a:r>
              <a:rPr lang="en-US" dirty="0" smtClean="0"/>
              <a:t>Non-Random Mating</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63323"/>
            <a:ext cx="9029700" cy="5873038"/>
          </a:xfrm>
        </p:spPr>
        <p:txBody>
          <a:bodyPr>
            <a:normAutofit/>
          </a:bodyPr>
          <a:lstStyle/>
          <a:p>
            <a:pPr marL="68580" indent="0">
              <a:buNone/>
              <a:defRPr/>
            </a:pPr>
            <a:endParaRPr lang="en-US" sz="1100" dirty="0"/>
          </a:p>
          <a:p>
            <a:pPr indent="-274320">
              <a:buFont typeface="Wingdings 2" pitchFamily="18" charset="2"/>
              <a:buChar char=""/>
              <a:defRPr/>
            </a:pPr>
            <a:r>
              <a:rPr lang="en-US" sz="2200" dirty="0" smtClean="0"/>
              <a:t>The models make it seem that these processes happen separately and exclusively from each other. The fact is that numerous mechanisms are simultaneously changing and molding the genetic makeup of a population. </a:t>
            </a:r>
            <a:endParaRPr lang="en-US" sz="2200" dirty="0"/>
          </a:p>
          <a:p>
            <a:pPr indent="-274320">
              <a:buFont typeface="Wingdings 2" pitchFamily="18" charset="2"/>
              <a:buChar char=""/>
              <a:defRPr/>
            </a:pPr>
            <a:r>
              <a:rPr lang="en-US" sz="2200" dirty="0" smtClean="0"/>
              <a:t>Population numbers in a real ecosystem are much larger than what we can represent with dots on our desk.</a:t>
            </a:r>
          </a:p>
          <a:p>
            <a:pPr indent="-274320">
              <a:buFont typeface="Wingdings 2" pitchFamily="18" charset="2"/>
              <a:buChar char=""/>
              <a:defRPr/>
            </a:pPr>
            <a:r>
              <a:rPr lang="en-US" sz="2200" dirty="0" smtClean="0"/>
              <a:t>The genetic makeup and allele frequencies in a population are much more complicated than blue, green, and red colors.</a:t>
            </a:r>
          </a:p>
          <a:p>
            <a:pPr indent="-274320">
              <a:buFont typeface="Wingdings 2" pitchFamily="18" charset="2"/>
              <a:buChar char=""/>
              <a:defRPr/>
            </a:pPr>
            <a:r>
              <a:rPr lang="en-US" sz="2200" dirty="0" smtClean="0"/>
              <a:t>These models are to help you understand the basic definitions and processes of evolution, but remember, genetic change on a population scale is MUCH, MUCH, MUCH more complex than these models can show.</a:t>
            </a:r>
          </a:p>
          <a:p>
            <a:pPr marL="109728" indent="0">
              <a:buNone/>
            </a:pPr>
            <a:endParaRPr lang="en-US" sz="2400" dirty="0"/>
          </a:p>
        </p:txBody>
      </p:sp>
      <p:sp>
        <p:nvSpPr>
          <p:cNvPr id="3" name="Title 2"/>
          <p:cNvSpPr>
            <a:spLocks noGrp="1"/>
          </p:cNvSpPr>
          <p:nvPr>
            <p:ph type="title"/>
          </p:nvPr>
        </p:nvSpPr>
        <p:spPr>
          <a:xfrm>
            <a:off x="3147702" y="198274"/>
            <a:ext cx="8229600" cy="1143000"/>
          </a:xfrm>
        </p:spPr>
        <p:txBody>
          <a:bodyPr/>
          <a:lstStyle/>
          <a:p>
            <a:r>
              <a:rPr lang="en-US" dirty="0" smtClean="0"/>
              <a:t>Limits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5" y="1676934"/>
            <a:ext cx="8543925" cy="4525963"/>
          </a:xfrm>
        </p:spPr>
        <p:txBody>
          <a:bodyPr>
            <a:normAutofit/>
          </a:bodyPr>
          <a:lstStyle/>
          <a:p>
            <a:pPr marL="68580" indent="0">
              <a:buNone/>
              <a:defRPr/>
            </a:pPr>
            <a:endParaRPr lang="en-US" sz="1100" dirty="0"/>
          </a:p>
          <a:p>
            <a:pPr indent="-274320">
              <a:buFont typeface="Wingdings 2" pitchFamily="18" charset="2"/>
              <a:buChar char=""/>
              <a:defRPr/>
            </a:pPr>
            <a:r>
              <a:rPr lang="en-US" sz="2500" dirty="0" smtClean="0"/>
              <a:t>As we learned in the genetics unit, recombination leads to genetic material being shuffled.</a:t>
            </a:r>
          </a:p>
          <a:p>
            <a:pPr indent="-274320">
              <a:buFont typeface="Wingdings 2" pitchFamily="18" charset="2"/>
              <a:buChar char=""/>
              <a:defRPr/>
            </a:pPr>
            <a:r>
              <a:rPr lang="en-US" sz="2500" dirty="0" smtClean="0"/>
              <a:t>This shuffling, along with sexual reproduction, leads to variation within populations. This variation leads to selection, which ultimately leads to evolution.</a:t>
            </a:r>
            <a:endParaRPr lang="en-US" sz="2500" dirty="0"/>
          </a:p>
          <a:p>
            <a:pPr lvl="1"/>
            <a:r>
              <a:rPr lang="en-US" sz="2500" dirty="0" smtClean="0">
                <a:hlinkClick r:id="rId3"/>
              </a:rPr>
              <a:t>http://evolution.berkeley.edu/evolibrary/article/evo_22</a:t>
            </a:r>
            <a:r>
              <a:rPr lang="en-US" sz="2500" dirty="0" smtClean="0"/>
              <a:t> </a:t>
            </a:r>
            <a:endParaRPr lang="en-US" sz="2500" dirty="0"/>
          </a:p>
        </p:txBody>
      </p:sp>
      <p:sp>
        <p:nvSpPr>
          <p:cNvPr id="3" name="Title 2"/>
          <p:cNvSpPr>
            <a:spLocks noGrp="1"/>
          </p:cNvSpPr>
          <p:nvPr>
            <p:ph type="title"/>
          </p:nvPr>
        </p:nvSpPr>
        <p:spPr/>
        <p:txBody>
          <a:bodyPr>
            <a:normAutofit fontScale="90000"/>
          </a:bodyPr>
          <a:lstStyle/>
          <a:p>
            <a:pPr algn="ctr"/>
            <a:r>
              <a:rPr lang="en-US" dirty="0" smtClean="0"/>
              <a:t>Mechanisms of Evolution:</a:t>
            </a:r>
            <a:br>
              <a:rPr lang="en-US" dirty="0" smtClean="0"/>
            </a:br>
            <a:r>
              <a:rPr lang="en-US" dirty="0" smtClean="0"/>
              <a:t>Recombination &amp; Genetic Shuffling</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34604"/>
            <a:ext cx="8772525" cy="4361550"/>
          </a:xfrm>
        </p:spPr>
        <p:txBody>
          <a:bodyPr>
            <a:noAutofit/>
          </a:bodyPr>
          <a:lstStyle/>
          <a:p>
            <a:pPr marL="393192" lvl="1" indent="0">
              <a:buNone/>
            </a:pPr>
            <a:endParaRPr lang="en-US" sz="2800" dirty="0"/>
          </a:p>
          <a:p>
            <a:pPr marL="68580" indent="0">
              <a:buNone/>
              <a:defRPr/>
            </a:pPr>
            <a:endParaRPr lang="en-US" sz="1100" dirty="0"/>
          </a:p>
          <a:p>
            <a:pPr indent="-274320">
              <a:buFont typeface="Wingdings 2" pitchFamily="18" charset="2"/>
              <a:buChar char=""/>
              <a:defRPr/>
            </a:pPr>
            <a:r>
              <a:rPr lang="en-US" sz="2700" dirty="0" smtClean="0">
                <a:ea typeface="ＭＳ Ｐゴシック" pitchFamily="-84" charset="-128"/>
              </a:rPr>
              <a:t>A new species may form when one population of a species becomes </a:t>
            </a:r>
            <a:r>
              <a:rPr lang="en-US" sz="2700" b="1" dirty="0" smtClean="0">
                <a:ea typeface="ＭＳ Ｐゴシック" pitchFamily="-84" charset="-128"/>
              </a:rPr>
              <a:t>reproductively isolated </a:t>
            </a:r>
            <a:r>
              <a:rPr lang="en-US" sz="2700" dirty="0" smtClean="0">
                <a:ea typeface="ＭＳ Ｐゴシック" pitchFamily="-84" charset="-128"/>
              </a:rPr>
              <a:t>from another population of the same species.</a:t>
            </a:r>
          </a:p>
          <a:p>
            <a:pPr marL="91440" indent="0">
              <a:buNone/>
              <a:defRPr/>
            </a:pPr>
            <a:endParaRPr lang="en-US" sz="2700" dirty="0" smtClean="0">
              <a:ea typeface="ＭＳ Ｐゴシック" pitchFamily="-84" charset="-128"/>
            </a:endParaRPr>
          </a:p>
          <a:p>
            <a:pPr indent="-274320">
              <a:buFont typeface="Wingdings 2" pitchFamily="18" charset="2"/>
              <a:buChar char=""/>
              <a:defRPr/>
            </a:pPr>
            <a:r>
              <a:rPr lang="en-US" sz="2700" dirty="0" smtClean="0">
                <a:ea typeface="ＭＳ Ｐゴシック" pitchFamily="-84" charset="-128"/>
              </a:rPr>
              <a:t>Over time, evolutionary mechanisms occur that alter the gene pool of the isolated population so that it is no longer </a:t>
            </a:r>
            <a:r>
              <a:rPr lang="en-US" sz="2700" i="1" dirty="0" smtClean="0">
                <a:ea typeface="ＭＳ Ｐゴシック" pitchFamily="-84" charset="-128"/>
              </a:rPr>
              <a:t>reproductively compatible </a:t>
            </a:r>
            <a:r>
              <a:rPr lang="en-US" sz="2700" dirty="0" smtClean="0">
                <a:ea typeface="ＭＳ Ｐゴシック" pitchFamily="-84" charset="-128"/>
              </a:rPr>
              <a:t>with the original population.</a:t>
            </a:r>
            <a:endParaRPr lang="en-US" sz="2700" dirty="0"/>
          </a:p>
        </p:txBody>
      </p:sp>
      <p:sp>
        <p:nvSpPr>
          <p:cNvPr id="3" name="Title 2"/>
          <p:cNvSpPr>
            <a:spLocks noGrp="1"/>
          </p:cNvSpPr>
          <p:nvPr>
            <p:ph type="title"/>
          </p:nvPr>
        </p:nvSpPr>
        <p:spPr/>
        <p:txBody>
          <a:bodyPr>
            <a:normAutofit fontScale="90000"/>
          </a:bodyPr>
          <a:lstStyle/>
          <a:p>
            <a:pPr algn="ctr"/>
            <a:r>
              <a:rPr lang="en-US" dirty="0" smtClean="0"/>
              <a:t>Mechanisms of Evolution:</a:t>
            </a:r>
            <a:br>
              <a:rPr lang="en-US" dirty="0" smtClean="0"/>
            </a:br>
            <a:r>
              <a:rPr lang="en-US" dirty="0" smtClean="0"/>
              <a:t>Reproductive Isolation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60267" y="216343"/>
            <a:ext cx="7024688" cy="776287"/>
          </a:xfrm>
        </p:spPr>
        <p:txBody>
          <a:bodyPr/>
          <a:lstStyle/>
          <a:p>
            <a:pPr eaLnBrk="1" hangingPunct="1"/>
            <a:r>
              <a:rPr lang="en-US" dirty="0">
                <a:ea typeface="ＭＳ Ｐゴシック" pitchFamily="-84" charset="-128"/>
              </a:rPr>
              <a:t>What is a Species?</a:t>
            </a:r>
          </a:p>
        </p:txBody>
      </p:sp>
      <p:sp>
        <p:nvSpPr>
          <p:cNvPr id="3074" name="Content Placeholder 2"/>
          <p:cNvSpPr>
            <a:spLocks noGrp="1"/>
          </p:cNvSpPr>
          <p:nvPr>
            <p:ph idx="1"/>
          </p:nvPr>
        </p:nvSpPr>
        <p:spPr>
          <a:xfrm>
            <a:off x="405130" y="1475623"/>
            <a:ext cx="8395970" cy="4048125"/>
          </a:xfrm>
        </p:spPr>
        <p:txBody>
          <a:bodyPr rtlCol="0">
            <a:noAutofit/>
          </a:bodyPr>
          <a:lstStyle/>
          <a:p>
            <a:pPr indent="-274320" eaLnBrk="1" fontAlgn="auto" hangingPunct="1">
              <a:spcAft>
                <a:spcPts val="0"/>
              </a:spcAft>
              <a:buFont typeface="Wingdings 2" pitchFamily="18" charset="2"/>
              <a:buChar char=""/>
              <a:defRPr/>
            </a:pPr>
            <a:r>
              <a:rPr lang="en-US" sz="2400" dirty="0" smtClean="0">
                <a:ea typeface="+mn-ea"/>
                <a:cs typeface="+mn-cs"/>
              </a:rPr>
              <a:t>A </a:t>
            </a:r>
            <a:r>
              <a:rPr lang="en-US" sz="2400" dirty="0">
                <a:ea typeface="+mn-ea"/>
                <a:cs typeface="+mn-cs"/>
              </a:rPr>
              <a:t>group of individuals that actually or potentially interbreed in nature. </a:t>
            </a:r>
            <a:r>
              <a:rPr lang="en-US" sz="2400" dirty="0" smtClean="0">
                <a:ea typeface="+mn-ea"/>
                <a:cs typeface="+mn-cs"/>
              </a:rPr>
              <a:t>A species </a:t>
            </a:r>
            <a:r>
              <a:rPr lang="en-US" sz="2400" dirty="0">
                <a:ea typeface="+mn-ea"/>
                <a:cs typeface="+mn-cs"/>
              </a:rPr>
              <a:t>is the biggest gene pool possible under natural conditions.</a:t>
            </a:r>
          </a:p>
          <a:p>
            <a:pPr marL="68580" indent="0" eaLnBrk="1" fontAlgn="auto" hangingPunct="1">
              <a:spcAft>
                <a:spcPts val="0"/>
              </a:spcAft>
              <a:buFont typeface="Wingdings 2" pitchFamily="18" charset="2"/>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Scientists group organisms according to their similarities.</a:t>
            </a:r>
          </a:p>
          <a:p>
            <a:pPr indent="-274320" eaLnBrk="1" fontAlgn="auto" hangingPunct="1">
              <a:spcAft>
                <a:spcPts val="0"/>
              </a:spcAft>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The most similar organisms belong to a species.</a:t>
            </a:r>
          </a:p>
          <a:p>
            <a:pPr indent="-274320" eaLnBrk="1" fontAlgn="auto" hangingPunct="1">
              <a:spcAft>
                <a:spcPts val="0"/>
              </a:spcAft>
              <a:buNone/>
              <a:defRPr/>
            </a:pPr>
            <a:endParaRPr lang="en-US" sz="1100" dirty="0" smtClean="0">
              <a:ea typeface="+mn-ea"/>
              <a:cs typeface="+mn-cs"/>
            </a:endParaRPr>
          </a:p>
          <a:p>
            <a:pPr indent="-274320" eaLnBrk="1" fontAlgn="auto" hangingPunct="1">
              <a:spcAft>
                <a:spcPts val="0"/>
              </a:spcAft>
              <a:buFont typeface="Wingdings 2" pitchFamily="18" charset="2"/>
              <a:buChar char=""/>
              <a:defRPr/>
            </a:pPr>
            <a:r>
              <a:rPr lang="en-US" sz="2400" dirty="0" smtClean="0">
                <a:ea typeface="+mn-ea"/>
                <a:cs typeface="+mn-cs"/>
              </a:rPr>
              <a:t>Members of the same species can mate and produce fertile offspring.</a:t>
            </a:r>
          </a:p>
          <a:p>
            <a:pPr indent="-274320" eaLnBrk="1" fontAlgn="auto" hangingPunct="1">
              <a:spcAft>
                <a:spcPts val="0"/>
              </a:spcAft>
              <a:buFont typeface="Wingdings 2" pitchFamily="18" charset="2"/>
              <a:buChar char=""/>
              <a:defRPr/>
            </a:pPr>
            <a:endParaRPr lang="en-US" sz="800" dirty="0" smtClean="0">
              <a:ea typeface="+mn-ea"/>
              <a:cs typeface="+mn-cs"/>
            </a:endParaRPr>
          </a:p>
          <a:p>
            <a:pPr marL="640080" lvl="1" indent="-274320" eaLnBrk="1" fontAlgn="auto" hangingPunct="1">
              <a:spcAft>
                <a:spcPts val="0"/>
              </a:spcAft>
              <a:buNone/>
              <a:defRPr/>
            </a:pPr>
            <a:r>
              <a:rPr lang="en-US" dirty="0" smtClean="0">
                <a:ea typeface="+mn-ea"/>
              </a:rPr>
              <a:t>Ex: Humans belong to the species </a:t>
            </a:r>
            <a:r>
              <a:rPr lang="en-US" i="1" dirty="0" smtClean="0">
                <a:ea typeface="+mn-ea"/>
              </a:rPr>
              <a:t>Homo sapiens</a:t>
            </a:r>
            <a:r>
              <a:rPr lang="en-US" dirty="0" smtClean="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1164068" y="471488"/>
            <a:ext cx="7024688" cy="657225"/>
          </a:xfrm>
        </p:spPr>
        <p:txBody>
          <a:bodyPr rtlCol="0">
            <a:normAutofit fontScale="90000"/>
          </a:bodyPr>
          <a:lstStyle/>
          <a:p>
            <a:pPr eaLnBrk="1" fontAlgn="auto" hangingPunct="1">
              <a:spcAft>
                <a:spcPts val="0"/>
              </a:spcAft>
              <a:defRPr/>
            </a:pPr>
            <a:r>
              <a:rPr lang="en-US" dirty="0" smtClean="0">
                <a:ea typeface="+mj-ea"/>
                <a:cs typeface="+mj-cs"/>
              </a:rPr>
              <a:t>How Do New Species Evolve?</a:t>
            </a:r>
          </a:p>
        </p:txBody>
      </p:sp>
      <p:sp>
        <p:nvSpPr>
          <p:cNvPr id="7171" name="Content Placeholder 2"/>
          <p:cNvSpPr>
            <a:spLocks noGrp="1"/>
          </p:cNvSpPr>
          <p:nvPr>
            <p:ph idx="1"/>
          </p:nvPr>
        </p:nvSpPr>
        <p:spPr>
          <a:xfrm>
            <a:off x="342900" y="1704157"/>
            <a:ext cx="8401050" cy="4144962"/>
          </a:xfrm>
        </p:spPr>
        <p:txBody>
          <a:bodyPr>
            <a:normAutofit/>
          </a:bodyPr>
          <a:lstStyle/>
          <a:p>
            <a:pPr marL="68580" indent="0">
              <a:buNone/>
              <a:defRPr/>
            </a:pPr>
            <a:endParaRPr lang="en-US" sz="1200" dirty="0"/>
          </a:p>
          <a:p>
            <a:pPr indent="-274320">
              <a:buFont typeface="Wingdings 2" pitchFamily="18" charset="2"/>
              <a:buChar char=""/>
              <a:defRPr/>
            </a:pPr>
            <a:r>
              <a:rPr lang="en-US" dirty="0" smtClean="0">
                <a:ea typeface="ＭＳ Ｐゴシック" pitchFamily="-84" charset="-128"/>
              </a:rPr>
              <a:t>Speciation </a:t>
            </a:r>
            <a:r>
              <a:rPr lang="en-US" dirty="0">
                <a:ea typeface="ＭＳ Ｐゴシック" pitchFamily="-84" charset="-128"/>
              </a:rPr>
              <a:t>is a lineage-splitting event that produces two or more separate </a:t>
            </a:r>
            <a:r>
              <a:rPr lang="en-US" dirty="0" smtClean="0">
                <a:ea typeface="ＭＳ Ｐゴシック" pitchFamily="-84" charset="-128"/>
              </a:rPr>
              <a:t>species.</a:t>
            </a:r>
          </a:p>
          <a:p>
            <a:pPr marL="91440" indent="0">
              <a:buNone/>
              <a:defRPr/>
            </a:pPr>
            <a:endParaRPr lang="en-US" dirty="0">
              <a:ea typeface="ＭＳ Ｐゴシック" pitchFamily="-84" charset="-128"/>
            </a:endParaRPr>
          </a:p>
          <a:p>
            <a:pPr indent="-274320">
              <a:buFont typeface="Wingdings 2" pitchFamily="18" charset="2"/>
              <a:buChar char=""/>
              <a:defRPr/>
            </a:pPr>
            <a:r>
              <a:rPr lang="en-US" dirty="0" smtClean="0">
                <a:ea typeface="ＭＳ Ｐゴシック" pitchFamily="-84" charset="-128"/>
              </a:rPr>
              <a:t>Since </a:t>
            </a:r>
            <a:r>
              <a:rPr lang="en-US" dirty="0">
                <a:ea typeface="ＭＳ Ｐゴシック" pitchFamily="-84" charset="-128"/>
              </a:rPr>
              <a:t>being a member of one species is defined by the ability to successfully reproduce, speciation (the formation of a different species) must involve an </a:t>
            </a:r>
            <a:r>
              <a:rPr lang="en-US" b="1" dirty="0">
                <a:ea typeface="ＭＳ Ｐゴシック" pitchFamily="-84" charset="-128"/>
              </a:rPr>
              <a:t>inability</a:t>
            </a:r>
            <a:r>
              <a:rPr lang="en-US" dirty="0">
                <a:ea typeface="ＭＳ Ｐゴシック" pitchFamily="-84" charset="-128"/>
              </a:rPr>
              <a:t> to successfully reproduce.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99224" y="394976"/>
            <a:ext cx="7024687" cy="747713"/>
          </a:xfrm>
        </p:spPr>
        <p:txBody>
          <a:bodyPr/>
          <a:lstStyle/>
          <a:p>
            <a:pPr eaLnBrk="1" hangingPunct="1"/>
            <a:r>
              <a:rPr lang="en-US" dirty="0">
                <a:ea typeface="ＭＳ Ｐゴシック" pitchFamily="-84" charset="-128"/>
              </a:rPr>
              <a:t>Reproductive Isolation</a:t>
            </a:r>
          </a:p>
        </p:txBody>
      </p:sp>
      <p:sp>
        <p:nvSpPr>
          <p:cNvPr id="6146" name="Content Placeholder 2"/>
          <p:cNvSpPr>
            <a:spLocks noGrp="1"/>
          </p:cNvSpPr>
          <p:nvPr>
            <p:ph idx="1"/>
          </p:nvPr>
        </p:nvSpPr>
        <p:spPr>
          <a:xfrm>
            <a:off x="321948" y="1743081"/>
            <a:ext cx="8488363" cy="4058398"/>
          </a:xfrm>
        </p:spPr>
        <p:txBody>
          <a:bodyPr rtlCol="0">
            <a:noAutofit/>
          </a:bodyPr>
          <a:lstStyle/>
          <a:p>
            <a:pPr indent="-274320" eaLnBrk="1" fontAlgn="auto" hangingPunct="1">
              <a:spcAft>
                <a:spcPts val="0"/>
              </a:spcAft>
              <a:buNone/>
              <a:defRPr/>
            </a:pPr>
            <a:r>
              <a:rPr lang="en-US" sz="3100" b="1" dirty="0" smtClean="0">
                <a:ea typeface="+mn-ea"/>
                <a:cs typeface="+mn-cs"/>
              </a:rPr>
              <a:t>Two way reproductive isolation occur:</a:t>
            </a:r>
            <a:br>
              <a:rPr lang="en-US" sz="3100" b="1" dirty="0" smtClean="0">
                <a:ea typeface="+mn-ea"/>
                <a:cs typeface="+mn-cs"/>
              </a:rPr>
            </a:br>
            <a:endParaRPr lang="en-US" sz="3100" b="1" dirty="0" smtClean="0">
              <a:ea typeface="+mn-ea"/>
              <a:cs typeface="+mn-cs"/>
            </a:endParaRPr>
          </a:p>
          <a:p>
            <a:pPr marL="640080" lvl="1" indent="-274320" eaLnBrk="1" fontAlgn="auto" hangingPunct="1">
              <a:spcAft>
                <a:spcPts val="0"/>
              </a:spcAft>
              <a:buFont typeface="Wingdings 2" pitchFamily="18" charset="2"/>
              <a:buChar char=""/>
              <a:defRPr/>
            </a:pPr>
            <a:r>
              <a:rPr lang="en-US" sz="2800" dirty="0" smtClean="0"/>
              <a:t>Prezygotic mechanisms</a:t>
            </a:r>
          </a:p>
          <a:p>
            <a:pPr marL="640080" lvl="1" indent="-274320" eaLnBrk="1" fontAlgn="auto" hangingPunct="1">
              <a:spcAft>
                <a:spcPts val="0"/>
              </a:spcAft>
              <a:buNone/>
              <a:defRPr/>
            </a:pPr>
            <a:endParaRPr lang="en-US" sz="2800" dirty="0" smtClean="0"/>
          </a:p>
          <a:p>
            <a:pPr marL="640080" lvl="1" indent="-274320" eaLnBrk="1" fontAlgn="auto" hangingPunct="1">
              <a:spcAft>
                <a:spcPts val="0"/>
              </a:spcAft>
              <a:buFont typeface="Wingdings 2" pitchFamily="18" charset="2"/>
              <a:buChar char=""/>
              <a:defRPr/>
            </a:pPr>
            <a:r>
              <a:rPr lang="en-US" sz="2800" dirty="0" smtClean="0"/>
              <a:t>Postzygotic mechanisms</a:t>
            </a:r>
            <a:r>
              <a:rPr lang="en-US" sz="2000" dirty="0" smtClean="0">
                <a:ea typeface="+mn-ea"/>
              </a:rPr>
              <a:t/>
            </a:r>
            <a:br>
              <a:rPr lang="en-US" sz="2000" dirty="0" smtClean="0">
                <a:ea typeface="+mn-ea"/>
              </a:rPr>
            </a:br>
            <a:endParaRPr lang="en-US" sz="2000" dirty="0" smtClean="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505331"/>
            <a:ext cx="8229600" cy="4525963"/>
          </a:xfrm>
        </p:spPr>
        <p:txBody>
          <a:bodyPr>
            <a:noAutofit/>
          </a:bodyPr>
          <a:lstStyle/>
          <a:p>
            <a:pPr marL="68580" indent="0">
              <a:buNone/>
              <a:defRPr/>
            </a:pPr>
            <a:endParaRPr lang="en-US" sz="1100" dirty="0"/>
          </a:p>
          <a:p>
            <a:pPr indent="-274320">
              <a:buFont typeface="Wingdings 2" pitchFamily="18" charset="2"/>
              <a:buChar char=""/>
              <a:defRPr/>
            </a:pPr>
            <a:r>
              <a:rPr lang="en-US" sz="2300" b="1" dirty="0" smtClean="0"/>
              <a:t>Temporal Isolation: </a:t>
            </a:r>
            <a:r>
              <a:rPr lang="en-US" sz="2300" dirty="0" smtClean="0"/>
              <a:t>Species reproduce in different seasons or at different times of the day.</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Geographical Isolation: </a:t>
            </a:r>
            <a:r>
              <a:rPr lang="en-US" sz="2300" dirty="0" smtClean="0"/>
              <a:t>Physical barriers (e.g., rivers, oceans, mountains) prevent the mixing of populations. </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Behavioral Isolation: </a:t>
            </a:r>
            <a:r>
              <a:rPr lang="en-US" sz="2300" dirty="0" smtClean="0"/>
              <a:t>Species differ in their mating rituals (e.g., differing bird songs, mating colors, dances, pheromones). </a:t>
            </a:r>
          </a:p>
          <a:p>
            <a:pPr indent="-274320">
              <a:buFont typeface="Wingdings 2" pitchFamily="18" charset="2"/>
              <a:buChar char=""/>
              <a:defRPr/>
            </a:pPr>
            <a:endParaRPr lang="en-US" sz="800" dirty="0" smtClean="0"/>
          </a:p>
          <a:p>
            <a:pPr indent="-274320">
              <a:buFont typeface="Wingdings 2" pitchFamily="18" charset="2"/>
              <a:buChar char=""/>
              <a:defRPr/>
            </a:pPr>
            <a:r>
              <a:rPr lang="en-US" sz="2300" b="1" dirty="0" smtClean="0"/>
              <a:t>Mechanical Isolation: </a:t>
            </a:r>
            <a:r>
              <a:rPr lang="en-US" sz="2300" dirty="0" smtClean="0"/>
              <a:t>Body structure prevents mating. </a:t>
            </a:r>
          </a:p>
        </p:txBody>
      </p:sp>
      <p:sp>
        <p:nvSpPr>
          <p:cNvPr id="19457" name="Title 1"/>
          <p:cNvSpPr>
            <a:spLocks noGrp="1"/>
          </p:cNvSpPr>
          <p:nvPr>
            <p:ph type="title"/>
          </p:nvPr>
        </p:nvSpPr>
        <p:spPr>
          <a:xfrm>
            <a:off x="990600" y="179388"/>
            <a:ext cx="8229600" cy="1143000"/>
          </a:xfrm>
        </p:spPr>
        <p:txBody>
          <a:bodyPr>
            <a:normAutofit/>
          </a:bodyPr>
          <a:lstStyle/>
          <a:p>
            <a:pPr lvl="1"/>
            <a:r>
              <a:rPr lang="en-US" sz="4800" b="1" kern="1200" dirty="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Prezygotic Mechanisms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25" y="1143000"/>
            <a:ext cx="8743950" cy="4525963"/>
          </a:xfrm>
        </p:spPr>
        <p:txBody>
          <a:bodyPr/>
          <a:lstStyle/>
          <a:p>
            <a:pPr>
              <a:buNone/>
            </a:pPr>
            <a:r>
              <a:rPr lang="en-US" dirty="0" smtClean="0"/>
              <a:t>4. Fold along the red dotted lines shown below so</a:t>
            </a:r>
          </a:p>
          <a:p>
            <a:pPr>
              <a:buNone/>
            </a:pPr>
            <a:r>
              <a:rPr lang="en-US" dirty="0"/>
              <a:t> </a:t>
            </a:r>
            <a:r>
              <a:rPr lang="en-US" dirty="0" smtClean="0"/>
              <a:t>   that each box folds open.</a:t>
            </a:r>
            <a:endParaRPr lang="en-US" dirty="0"/>
          </a:p>
        </p:txBody>
      </p:sp>
      <p:sp>
        <p:nvSpPr>
          <p:cNvPr id="3" name="Title 2"/>
          <p:cNvSpPr>
            <a:spLocks noGrp="1"/>
          </p:cNvSpPr>
          <p:nvPr>
            <p:ph type="title"/>
          </p:nvPr>
        </p:nvSpPr>
        <p:spPr>
          <a:xfrm>
            <a:off x="581025" y="0"/>
            <a:ext cx="8229600" cy="1143000"/>
          </a:xfrm>
        </p:spPr>
        <p:txBody>
          <a:bodyPr/>
          <a:lstStyle/>
          <a:p>
            <a:r>
              <a:rPr lang="en-US" dirty="0" smtClean="0"/>
              <a:t>Folding the Graphic Organizer</a:t>
            </a:r>
            <a:endParaRPr lang="en-US" dirty="0"/>
          </a:p>
        </p:txBody>
      </p:sp>
      <p:pic>
        <p:nvPicPr>
          <p:cNvPr id="4" name="Picture 3" descr="Mechanisms of Evolution2.png"/>
          <p:cNvPicPr/>
          <p:nvPr/>
        </p:nvPicPr>
        <p:blipFill>
          <a:blip r:embed="rId2"/>
          <a:srcRect r="10698"/>
          <a:stretch>
            <a:fillRect/>
          </a:stretch>
        </p:blipFill>
        <p:spPr>
          <a:xfrm>
            <a:off x="3241538" y="2151046"/>
            <a:ext cx="2421672" cy="4285557"/>
          </a:xfrm>
          <a:prstGeom prst="rect">
            <a:avLst/>
          </a:prstGeom>
        </p:spPr>
      </p:pic>
      <p:sp>
        <p:nvSpPr>
          <p:cNvPr id="5" name="Rectangle 4"/>
          <p:cNvSpPr/>
          <p:nvPr/>
        </p:nvSpPr>
        <p:spPr>
          <a:xfrm>
            <a:off x="3167342" y="2151046"/>
            <a:ext cx="2484500" cy="4285557"/>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5400000" flipH="1" flipV="1">
            <a:off x="1684734" y="4293823"/>
            <a:ext cx="4285561" cy="1588"/>
          </a:xfrm>
          <a:prstGeom prst="line">
            <a:avLst/>
          </a:prstGeom>
          <a:ln w="28575">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392429"/>
            <a:ext cx="8229600" cy="4525963"/>
          </a:xfrm>
        </p:spPr>
        <p:txBody>
          <a:bodyPr>
            <a:noAutofit/>
          </a:bodyPr>
          <a:lstStyle/>
          <a:p>
            <a:pPr marL="68580" indent="0">
              <a:buNone/>
              <a:defRPr/>
            </a:pPr>
            <a:endParaRPr lang="en-US" sz="1050" dirty="0"/>
          </a:p>
          <a:p>
            <a:pPr indent="-274320">
              <a:buFont typeface="Wingdings 2" pitchFamily="18" charset="2"/>
              <a:buChar char=""/>
              <a:defRPr/>
            </a:pPr>
            <a:r>
              <a:rPr lang="en-US" sz="2400" b="1" dirty="0" smtClean="0">
                <a:ea typeface="ＭＳ Ｐゴシック" pitchFamily="-84" charset="-128"/>
              </a:rPr>
              <a:t>Hybrid inviability: </a:t>
            </a:r>
            <a:r>
              <a:rPr lang="en-US" sz="2400" dirty="0" smtClean="0">
                <a:ea typeface="ＭＳ Ｐゴシック" pitchFamily="-84" charset="-128"/>
              </a:rPr>
              <a:t>Embryological Arrest: Hybrid embryos often do not develop properly; no viable offspring is created. </a:t>
            </a:r>
            <a:endParaRPr lang="en-US" sz="2400" dirty="0">
              <a:ea typeface="ＭＳ Ｐゴシック" pitchFamily="-84" charset="-128"/>
            </a:endParaRPr>
          </a:p>
          <a:p>
            <a:pPr marL="91440" indent="0">
              <a:buNone/>
              <a:defRPr/>
            </a:pPr>
            <a:endParaRPr lang="en-US" sz="1600" b="1" dirty="0" smtClean="0">
              <a:ea typeface="ＭＳ Ｐゴシック" pitchFamily="-84" charset="-128"/>
            </a:endParaRPr>
          </a:p>
          <a:p>
            <a:pPr indent="-274320">
              <a:buFont typeface="Wingdings 2" pitchFamily="18" charset="2"/>
              <a:buChar char=""/>
              <a:defRPr/>
            </a:pPr>
            <a:r>
              <a:rPr lang="en-US" sz="2400" b="1" dirty="0" smtClean="0">
                <a:ea typeface="ＭＳ Ｐゴシック" pitchFamily="-84" charset="-128"/>
              </a:rPr>
              <a:t>Hybrid Sterility: </a:t>
            </a:r>
            <a:r>
              <a:rPr lang="en-US" sz="2400" dirty="0" smtClean="0">
                <a:ea typeface="ＭＳ Ｐゴシック" pitchFamily="-84" charset="-128"/>
              </a:rPr>
              <a:t>Infertility: Hybrid offspring might grow to viable adults, but these are infertile and cannot produce further offspring </a:t>
            </a:r>
          </a:p>
          <a:p>
            <a:pPr indent="-274320">
              <a:buFont typeface="Wingdings 2" pitchFamily="18" charset="2"/>
              <a:buChar char=""/>
              <a:defRPr/>
            </a:pPr>
            <a:r>
              <a:rPr lang="en-US" sz="2400" dirty="0"/>
              <a:t>This shuffling, along with sexual reproduction, leads to variation within populations. This variation leads to selection, which ultimately leads to evolution.</a:t>
            </a:r>
          </a:p>
          <a:p>
            <a:pPr lvl="1"/>
            <a:r>
              <a:rPr lang="en-US" sz="2400" dirty="0" smtClean="0">
                <a:ea typeface="ＭＳ Ｐゴシック" pitchFamily="-84" charset="-128"/>
              </a:rPr>
              <a:t>(Donkey + Horse = Mule; Mule is sterile.)</a:t>
            </a:r>
            <a:endParaRPr lang="en-US" sz="2400" dirty="0">
              <a:ea typeface="ＭＳ Ｐゴシック" pitchFamily="-84" charset="-128"/>
            </a:endParaRPr>
          </a:p>
        </p:txBody>
      </p:sp>
      <p:sp>
        <p:nvSpPr>
          <p:cNvPr id="19457" name="Title 1"/>
          <p:cNvSpPr>
            <a:spLocks noGrp="1"/>
          </p:cNvSpPr>
          <p:nvPr>
            <p:ph type="title"/>
          </p:nvPr>
        </p:nvSpPr>
        <p:spPr>
          <a:xfrm>
            <a:off x="914400" y="254001"/>
            <a:ext cx="8229600" cy="1143000"/>
          </a:xfrm>
        </p:spPr>
        <p:txBody>
          <a:bodyPr>
            <a:normAutofit/>
          </a:bodyPr>
          <a:lstStyle/>
          <a:p>
            <a:pPr lvl="1"/>
            <a:r>
              <a:rPr lang="en-US" sz="4800" b="1" kern="1200" dirty="0" smtClean="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Postzygotic </a:t>
            </a:r>
            <a:r>
              <a:rPr lang="en-US" sz="4800" b="1" kern="1200" dirty="0">
                <a:solidFill>
                  <a:schemeClr val="tx2"/>
                </a:solidFill>
                <a:effectLst>
                  <a:outerShdw blurRad="31750" dist="25400" dir="5400000" algn="tl" rotWithShape="0">
                    <a:srgbClr val="000000">
                      <a:alpha val="25000"/>
                    </a:srgbClr>
                  </a:outerShdw>
                </a:effectLst>
                <a:latin typeface="+mj-lt"/>
                <a:ea typeface="ＭＳ Ｐゴシック" pitchFamily="-84" charset="-128"/>
                <a:cs typeface="+mj-cs"/>
              </a:rPr>
              <a:t>Mechanisms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998663" y="430213"/>
            <a:ext cx="7024687" cy="641350"/>
          </a:xfrm>
        </p:spPr>
        <p:txBody>
          <a:bodyPr rtlCol="0">
            <a:noAutofit/>
          </a:bodyPr>
          <a:lstStyle/>
          <a:p>
            <a:pPr eaLnBrk="1" fontAlgn="auto" hangingPunct="1">
              <a:spcAft>
                <a:spcPts val="0"/>
              </a:spcAft>
              <a:defRPr/>
            </a:pPr>
            <a:r>
              <a:rPr lang="en-US" sz="4800" dirty="0" smtClean="0">
                <a:ea typeface="+mj-ea"/>
                <a:cs typeface="+mj-cs"/>
              </a:rPr>
              <a:t>Cladogenesis</a:t>
            </a:r>
          </a:p>
        </p:txBody>
      </p:sp>
      <p:sp>
        <p:nvSpPr>
          <p:cNvPr id="3" name="Content Placeholder 2"/>
          <p:cNvSpPr>
            <a:spLocks noGrp="1"/>
          </p:cNvSpPr>
          <p:nvPr>
            <p:ph idx="1"/>
          </p:nvPr>
        </p:nvSpPr>
        <p:spPr>
          <a:xfrm>
            <a:off x="487363" y="1706563"/>
            <a:ext cx="7704137" cy="3508375"/>
          </a:xfrm>
        </p:spPr>
        <p:txBody>
          <a:bodyPr rtlCol="0">
            <a:normAutofit/>
          </a:bodyPr>
          <a:lstStyle/>
          <a:p>
            <a:pPr indent="-274320">
              <a:buFont typeface="Wingdings 2" pitchFamily="18" charset="2"/>
              <a:buChar char=""/>
              <a:defRPr/>
            </a:pPr>
            <a:r>
              <a:rPr lang="en-US" sz="3200" dirty="0" smtClean="0">
                <a:ea typeface="+mn-ea"/>
                <a:cs typeface="+mn-cs"/>
              </a:rPr>
              <a:t>Cladogenesis is the splitting of one species into two.</a:t>
            </a:r>
          </a:p>
          <a:p>
            <a:pPr marL="91440" indent="0">
              <a:buNone/>
              <a:defRPr/>
            </a:pPr>
            <a:endParaRPr lang="en-US" sz="3200" dirty="0" smtClean="0">
              <a:ea typeface="+mn-ea"/>
              <a:cs typeface="+mn-cs"/>
            </a:endParaRPr>
          </a:p>
          <a:p>
            <a:pPr indent="-274320">
              <a:buFont typeface="Wingdings 2" pitchFamily="18" charset="2"/>
              <a:buChar char=""/>
              <a:defRPr/>
            </a:pPr>
            <a:r>
              <a:rPr lang="en-US" sz="3200" dirty="0" smtClean="0">
                <a:ea typeface="+mn-ea"/>
                <a:cs typeface="+mn-cs"/>
              </a:rPr>
              <a:t>How does this happen?</a:t>
            </a:r>
          </a:p>
          <a:p>
            <a:pPr marL="640080" lvl="1" indent="-274320" eaLnBrk="1" fontAlgn="auto" hangingPunct="1">
              <a:spcAft>
                <a:spcPts val="0"/>
              </a:spcAft>
              <a:buFont typeface="Courier New" pitchFamily="49" charset="0"/>
              <a:buChar char="o"/>
              <a:defRPr/>
            </a:pPr>
            <a:r>
              <a:rPr lang="en-US" sz="2400" dirty="0" smtClean="0">
                <a:ea typeface="+mn-ea"/>
              </a:rPr>
              <a:t>Geographical (physical) isolation, which leads to reproductive isolation. This is also known as </a:t>
            </a:r>
            <a:r>
              <a:rPr lang="en-US" sz="2400" b="1" dirty="0" smtClean="0">
                <a:ea typeface="+mn-ea"/>
              </a:rPr>
              <a:t>allopatric speciation</a:t>
            </a:r>
            <a:r>
              <a:rPr lang="en-US" sz="2400" dirty="0" smtClean="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064064" y="571532"/>
            <a:ext cx="7024687" cy="690563"/>
          </a:xfrm>
        </p:spPr>
        <p:txBody>
          <a:bodyPr rtlCol="0">
            <a:noAutofit/>
          </a:bodyPr>
          <a:lstStyle/>
          <a:p>
            <a:pPr algn="ctr" eaLnBrk="1" fontAlgn="auto" hangingPunct="1">
              <a:spcAft>
                <a:spcPts val="0"/>
              </a:spcAft>
              <a:defRPr/>
            </a:pPr>
            <a:r>
              <a:rPr lang="en-US" sz="4400" dirty="0" smtClean="0"/>
              <a:t>How Evolution Occurs</a:t>
            </a:r>
          </a:p>
        </p:txBody>
      </p:sp>
      <p:sp>
        <p:nvSpPr>
          <p:cNvPr id="12291" name="Content Placeholder 2"/>
          <p:cNvSpPr>
            <a:spLocks noGrp="1"/>
          </p:cNvSpPr>
          <p:nvPr>
            <p:ph idx="1"/>
          </p:nvPr>
        </p:nvSpPr>
        <p:spPr>
          <a:xfrm>
            <a:off x="395726" y="1749425"/>
            <a:ext cx="8167249" cy="4556125"/>
          </a:xfrm>
        </p:spPr>
        <p:txBody>
          <a:bodyPr>
            <a:normAutofit/>
          </a:bodyPr>
          <a:lstStyle/>
          <a:p>
            <a:pPr indent="-274320">
              <a:buFont typeface="Wingdings 2" pitchFamily="18" charset="2"/>
              <a:buChar char=""/>
              <a:defRPr/>
            </a:pPr>
            <a:r>
              <a:rPr lang="en-US" sz="2400" dirty="0" smtClean="0">
                <a:ea typeface="ＭＳ Ｐゴシック" pitchFamily="-84" charset="-128"/>
              </a:rPr>
              <a:t>There are two scientific theories regarding how evolution occurs.</a:t>
            </a:r>
          </a:p>
          <a:p>
            <a:pPr indent="-274320">
              <a:buFont typeface="Wingdings 2" pitchFamily="18" charset="2"/>
              <a:buChar char=""/>
              <a:defRPr/>
            </a:pPr>
            <a:endParaRPr lang="en-US" sz="800" dirty="0">
              <a:ea typeface="ＭＳ Ｐゴシック" pitchFamily="-84" charset="-128"/>
            </a:endParaRPr>
          </a:p>
          <a:p>
            <a:pPr lvl="1"/>
            <a:r>
              <a:rPr lang="en-US" b="1" dirty="0" smtClean="0">
                <a:ea typeface="ＭＳ Ｐゴシック" pitchFamily="-84" charset="-128"/>
              </a:rPr>
              <a:t>Punctuated Equilibrium:</a:t>
            </a:r>
            <a:r>
              <a:rPr lang="en-US" dirty="0" smtClean="0">
                <a:ea typeface="ＭＳ Ｐゴシック" pitchFamily="-84" charset="-128"/>
              </a:rPr>
              <a:t> This theory proposes that throughout geological time, biological species go through long periods of little change and then have brief periods of rapid change.</a:t>
            </a:r>
          </a:p>
          <a:p>
            <a:pPr lvl="1"/>
            <a:endParaRPr lang="en-US" sz="800" dirty="0" smtClean="0">
              <a:ea typeface="ＭＳ Ｐゴシック" pitchFamily="-84" charset="-128"/>
            </a:endParaRPr>
          </a:p>
          <a:p>
            <a:pPr lvl="1"/>
            <a:r>
              <a:rPr lang="en-US" b="1" dirty="0" smtClean="0">
                <a:ea typeface="ＭＳ Ｐゴシック" pitchFamily="-84" charset="-128"/>
              </a:rPr>
              <a:t>Gradualism</a:t>
            </a:r>
            <a:r>
              <a:rPr lang="en-US" b="1" dirty="0">
                <a:ea typeface="ＭＳ Ｐゴシック" pitchFamily="-84" charset="-128"/>
              </a:rPr>
              <a:t>:</a:t>
            </a:r>
            <a:r>
              <a:rPr lang="en-US" dirty="0">
                <a:ea typeface="ＭＳ Ｐゴシック" pitchFamily="-84" charset="-128"/>
              </a:rPr>
              <a:t> This theory proposes that throughout geological time, biological species gradually undergo changes that leads to speciation.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025" y="1015307"/>
            <a:ext cx="8696325" cy="4525963"/>
          </a:xfrm>
        </p:spPr>
        <p:txBody>
          <a:bodyPr/>
          <a:lstStyle/>
          <a:p>
            <a:pPr>
              <a:buNone/>
            </a:pPr>
            <a:r>
              <a:rPr lang="en-US" dirty="0" smtClean="0"/>
              <a:t>5. Glue the section highlighted in yellow below to</a:t>
            </a:r>
          </a:p>
          <a:p>
            <a:pPr>
              <a:buNone/>
            </a:pPr>
            <a:r>
              <a:rPr lang="en-US" dirty="0"/>
              <a:t> </a:t>
            </a:r>
            <a:r>
              <a:rPr lang="en-US" dirty="0" smtClean="0"/>
              <a:t>   the back page so that only the tabs will fold </a:t>
            </a:r>
          </a:p>
          <a:p>
            <a:pPr>
              <a:buNone/>
            </a:pPr>
            <a:r>
              <a:rPr lang="en-US" dirty="0"/>
              <a:t> </a:t>
            </a:r>
            <a:r>
              <a:rPr lang="en-US" dirty="0" smtClean="0"/>
              <a:t>   open.</a:t>
            </a:r>
            <a:endParaRPr lang="en-US" dirty="0"/>
          </a:p>
        </p:txBody>
      </p:sp>
      <p:sp>
        <p:nvSpPr>
          <p:cNvPr id="3" name="Title 2"/>
          <p:cNvSpPr>
            <a:spLocks noGrp="1"/>
          </p:cNvSpPr>
          <p:nvPr>
            <p:ph type="title"/>
          </p:nvPr>
        </p:nvSpPr>
        <p:spPr>
          <a:xfrm>
            <a:off x="666750" y="0"/>
            <a:ext cx="8229600" cy="1143000"/>
          </a:xfrm>
        </p:spPr>
        <p:txBody>
          <a:bodyPr/>
          <a:lstStyle/>
          <a:p>
            <a:r>
              <a:rPr lang="en-US" dirty="0" smtClean="0"/>
              <a:t>Folding the Graphic Organizer</a:t>
            </a:r>
            <a:endParaRPr lang="en-US" dirty="0"/>
          </a:p>
        </p:txBody>
      </p:sp>
      <p:pic>
        <p:nvPicPr>
          <p:cNvPr id="4" name="Picture 3" descr="Mechanisms of Evolution2.png"/>
          <p:cNvPicPr/>
          <p:nvPr/>
        </p:nvPicPr>
        <p:blipFill>
          <a:blip r:embed="rId2"/>
          <a:srcRect r="10698"/>
          <a:stretch>
            <a:fillRect/>
          </a:stretch>
        </p:blipFill>
        <p:spPr>
          <a:xfrm>
            <a:off x="3241538" y="2151046"/>
            <a:ext cx="2421672" cy="4285557"/>
          </a:xfrm>
          <a:prstGeom prst="rect">
            <a:avLst/>
          </a:prstGeom>
        </p:spPr>
      </p:pic>
      <p:sp>
        <p:nvSpPr>
          <p:cNvPr id="5" name="Rectangle 4"/>
          <p:cNvSpPr/>
          <p:nvPr/>
        </p:nvSpPr>
        <p:spPr>
          <a:xfrm>
            <a:off x="3205766" y="2151046"/>
            <a:ext cx="2484500" cy="4285557"/>
          </a:xfrm>
          <a:prstGeom prst="rect">
            <a:avLst/>
          </a:prstGeom>
          <a:no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3205767" y="2151046"/>
            <a:ext cx="604234" cy="4285557"/>
          </a:xfrm>
          <a:prstGeom prst="roundRect">
            <a:avLst/>
          </a:prstGeom>
          <a:solidFill>
            <a:srgbClr val="FFFF00">
              <a:alpha val="36000"/>
            </a:srgbClr>
          </a:solidFill>
          <a:ln>
            <a:solidFill>
              <a:srgbClr val="FFFF00">
                <a:alpha val="28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rganizer.jpg"/>
          <p:cNvPicPr>
            <a:picLocks noChangeAspect="1"/>
          </p:cNvPicPr>
          <p:nvPr/>
        </p:nvPicPr>
        <p:blipFill>
          <a:blip r:embed="rId2"/>
          <a:stretch>
            <a:fillRect/>
          </a:stretch>
        </p:blipFill>
        <p:spPr>
          <a:xfrm>
            <a:off x="980423" y="1241378"/>
            <a:ext cx="7194472" cy="405570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Year_x0020_at_x0020_a_x0020_Glance xmlns="05070fe1-d26d-4820-95fc-51cc29fca3c5" xsi:nil="true"/>
    <Unit_x0020_Index xmlns="94ed8f5b-9eca-4070-8860-d3bfe3e8a294">22</Unit_x0020_Index>
    <Index xmlns="3ea8c385-78c1-4fdd-96b0-5420c47c8a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3F11D628784D4CBE1EE772C85AAF49" ma:contentTypeVersion="27" ma:contentTypeDescription="Create a new document." ma:contentTypeScope="" ma:versionID="8df8305772c08cb872004b5997828a0b">
  <xsd:schema xmlns:xsd="http://www.w3.org/2001/XMLSchema" xmlns:p="http://schemas.microsoft.com/office/2006/metadata/properties" xmlns:ns2="3ea8c385-78c1-4fdd-96b0-5420c47c8a12" xmlns:ns3="05070fe1-d26d-4820-95fc-51cc29fca3c5" xmlns:ns5="94ed8f5b-9eca-4070-8860-d3bfe3e8a294" targetNamespace="http://schemas.microsoft.com/office/2006/metadata/properties" ma:root="true" ma:fieldsID="7eddafc9bb9b406eac1eaccf9c964af2" ns2:_="" ns3:_="" ns5:_="">
    <xsd:import namespace="3ea8c385-78c1-4fdd-96b0-5420c47c8a12"/>
    <xsd:import namespace="05070fe1-d26d-4820-95fc-51cc29fca3c5"/>
    <xsd:import namespace="94ed8f5b-9eca-4070-8860-d3bfe3e8a294"/>
    <xsd:element name="properties">
      <xsd:complexType>
        <xsd:sequence>
          <xsd:element name="documentManagement">
            <xsd:complexType>
              <xsd:all>
                <xsd:element ref="ns2:Index" minOccurs="0"/>
                <xsd:element ref="ns3:Year_x0020_at_x0020_a_x0020_Glance" minOccurs="0"/>
                <xsd:element ref="ns5:Unit_x0020_Index" minOccurs="0"/>
              </xsd:all>
            </xsd:complexType>
          </xsd:element>
        </xsd:sequence>
      </xsd:complexType>
    </xsd:element>
  </xsd:schema>
  <xsd:schema xmlns:xsd="http://www.w3.org/2001/XMLSchema" xmlns:dms="http://schemas.microsoft.com/office/2006/documentManagement/types" targetNamespace="3ea8c385-78c1-4fdd-96b0-5420c47c8a12" elementFormDefault="qualified">
    <xsd:import namespace="http://schemas.microsoft.com/office/2006/documentManagement/types"/>
    <xsd:element name="Index" ma:index="8" nillable="true" ma:displayName="Index" ma:default="" ma:internalName="Index">
      <xsd:simpleType>
        <xsd:restriction base="dms:Text">
          <xsd:maxLength value="255"/>
        </xsd:restriction>
      </xsd:simpleType>
    </xsd:element>
  </xsd:schema>
  <xsd:schema xmlns:xsd="http://www.w3.org/2001/XMLSchema" xmlns:dms="http://schemas.microsoft.com/office/2006/documentManagement/types" targetNamespace="05070fe1-d26d-4820-95fc-51cc29fca3c5" elementFormDefault="qualified">
    <xsd:import namespace="http://schemas.microsoft.com/office/2006/documentManagement/types"/>
    <xsd:element name="Year_x0020_at_x0020_a_x0020_Glance" ma:index="9" nillable="true" ma:displayName="Year at a Glance" ma:list="{0B240A0D-1422-4B37-A660-E0CEA57BF205}" ma:internalName="Year_x0020_at_x0020_a_x0020_Glance" ma:showField="Index">
      <xsd:simpleType>
        <xsd:restriction base="dms:Lookup"/>
      </xsd:simpleType>
    </xsd:element>
  </xsd:schema>
  <xsd:schema xmlns:xsd="http://www.w3.org/2001/XMLSchema" xmlns:dms="http://schemas.microsoft.com/office/2006/documentManagement/types" targetNamespace="94ed8f5b-9eca-4070-8860-d3bfe3e8a294" elementFormDefault="qualified">
    <xsd:import namespace="http://schemas.microsoft.com/office/2006/documentManagement/types"/>
    <xsd:element name="Unit_x0020_Index" ma:index="11" nillable="true" ma:displayName="Unit Index" ma:list="{48017574-649b-463b-abc2-2b40b6c88277}" ma:internalName="Unit_x0020_Index" ma:showField="Index">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26738F0-D16B-4C67-82F8-45F1D89AAEC8}">
  <ds:schemaRefs>
    <ds:schemaRef ds:uri="http://schemas.microsoft.com/office/2006/metadata/properties"/>
    <ds:schemaRef ds:uri="http://www.w3.org/XML/1998/namespace"/>
    <ds:schemaRef ds:uri="3ea8c385-78c1-4fdd-96b0-5420c47c8a12"/>
    <ds:schemaRef ds:uri="http://schemas.microsoft.com/office/2006/documentManagement/types"/>
    <ds:schemaRef ds:uri="http://purl.org/dc/dcmitype/"/>
    <ds:schemaRef ds:uri="05070fe1-d26d-4820-95fc-51cc29fca3c5"/>
    <ds:schemaRef ds:uri="http://schemas.openxmlformats.org/package/2006/metadata/core-properties"/>
    <ds:schemaRef ds:uri="94ed8f5b-9eca-4070-8860-d3bfe3e8a294"/>
    <ds:schemaRef ds:uri="http://purl.org/dc/terms/"/>
    <ds:schemaRef ds:uri="http://purl.org/dc/elements/1.1/"/>
  </ds:schemaRefs>
</ds:datastoreItem>
</file>

<file path=customXml/itemProps2.xml><?xml version="1.0" encoding="utf-8"?>
<ds:datastoreItem xmlns:ds="http://schemas.openxmlformats.org/officeDocument/2006/customXml" ds:itemID="{4102EA79-7DE6-42AE-B882-5731306FDA70}">
  <ds:schemaRefs>
    <ds:schemaRef ds:uri="http://schemas.microsoft.com/sharepoint/v3/contenttype/forms"/>
  </ds:schemaRefs>
</ds:datastoreItem>
</file>

<file path=customXml/itemProps3.xml><?xml version="1.0" encoding="utf-8"?>
<ds:datastoreItem xmlns:ds="http://schemas.openxmlformats.org/officeDocument/2006/customXml" ds:itemID="{43D94D9D-73AD-48A0-AC0F-C24F35FDC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8c385-78c1-4fdd-96b0-5420c47c8a12"/>
    <ds:schemaRef ds:uri="05070fe1-d26d-4820-95fc-51cc29fca3c5"/>
    <ds:schemaRef ds:uri="94ed8f5b-9eca-4070-8860-d3bfe3e8a29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Concourse.thmx</Template>
  <TotalTime>6066</TotalTime>
  <Words>3120</Words>
  <Application>Microsoft Office PowerPoint</Application>
  <PresentationFormat>On-screen Show (4:3)</PresentationFormat>
  <Paragraphs>439</Paragraphs>
  <Slides>72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ＭＳ Ｐゴシック</vt:lpstr>
      <vt:lpstr>Arial</vt:lpstr>
      <vt:lpstr>Calibri</vt:lpstr>
      <vt:lpstr>Courier New</vt:lpstr>
      <vt:lpstr>Lucida Sans Unicode</vt:lpstr>
      <vt:lpstr>Times New Roman</vt:lpstr>
      <vt:lpstr>Verdana</vt:lpstr>
      <vt:lpstr>Wingdings 2</vt:lpstr>
      <vt:lpstr>Wingdings 3</vt:lpstr>
      <vt:lpstr>Concourse</vt:lpstr>
      <vt:lpstr>Mechanisms of Evolution</vt:lpstr>
      <vt:lpstr>Evolution</vt:lpstr>
      <vt:lpstr>Scientific Definitions Analysis:</vt:lpstr>
      <vt:lpstr>Folding the Graphic Organizer</vt:lpstr>
      <vt:lpstr>Folding the Graphic Organizer</vt:lpstr>
      <vt:lpstr>Folding the Graphic Organizer</vt:lpstr>
      <vt:lpstr>Folding the Graphic Organizer</vt:lpstr>
      <vt:lpstr>Folding the Graphic Organizer</vt:lpstr>
      <vt:lpstr>PowerPoint Presentation</vt:lpstr>
      <vt:lpstr>PowerPoint Presentation</vt:lpstr>
      <vt:lpstr>Natural Selection</vt:lpstr>
      <vt:lpstr>Mutations</vt:lpstr>
      <vt:lpstr>Recombination</vt:lpstr>
      <vt:lpstr>Gene Flow</vt:lpstr>
      <vt:lpstr>Genetic Drift</vt:lpstr>
      <vt:lpstr>Artificial Selection</vt:lpstr>
      <vt:lpstr>Non-Random Mating</vt:lpstr>
      <vt:lpstr>Reproductive Isolation</vt:lpstr>
      <vt:lpstr>Darwin’s Theory of Natural Selection: 4 Key Principles</vt:lpstr>
      <vt:lpstr>Overproduction</vt:lpstr>
      <vt:lpstr>Inherited Variation</vt:lpstr>
      <vt:lpstr>Competition</vt:lpstr>
      <vt:lpstr>Selection</vt:lpstr>
      <vt:lpstr>Exploring Darwin &amp; His Ideas</vt:lpstr>
      <vt:lpstr>Video of Darwin</vt:lpstr>
      <vt:lpstr>PowerPoint Presentation</vt:lpstr>
      <vt:lpstr>PowerPoint Presentation</vt:lpstr>
      <vt:lpstr>PowerPoint Presentation</vt:lpstr>
      <vt:lpstr>A Formula for Natural Selection</vt:lpstr>
      <vt:lpstr>Natural Selection &amp; Adaptations</vt:lpstr>
      <vt:lpstr>Natural Selection &amp; Development of Diversity</vt:lpstr>
      <vt:lpstr>Natural Selection &amp; Development of Diversity</vt:lpstr>
      <vt:lpstr>Types of Natural Selection</vt:lpstr>
      <vt:lpstr>DO NOW: Draw and Label Graphs in Notebooks (3 min)</vt:lpstr>
      <vt:lpstr>Types of Natural Selection</vt:lpstr>
      <vt:lpstr>Types of Natural Selection</vt:lpstr>
      <vt:lpstr>Types of Natural Selection</vt:lpstr>
      <vt:lpstr>Types of Natural Selection</vt:lpstr>
      <vt:lpstr>Mechanisms of Evolution Models</vt:lpstr>
      <vt:lpstr>Mechanisms of Evolution Models</vt:lpstr>
      <vt:lpstr>Mechanisms of Evolution Models</vt:lpstr>
      <vt:lpstr>Mechanisms of Evolution: Natural Selection</vt:lpstr>
      <vt:lpstr>Mechanisms of Evolution: Natural Selection</vt:lpstr>
      <vt:lpstr>Mechanisms of Evolution: Natural Selection</vt:lpstr>
      <vt:lpstr>Mechanism of Evolution: Mutations</vt:lpstr>
      <vt:lpstr>Mechanism of Evolution: Mutations</vt:lpstr>
      <vt:lpstr>Mechanism of Evolution: Mutations</vt:lpstr>
      <vt:lpstr>Mechanisms of Evolution:  Mutations</vt:lpstr>
      <vt:lpstr>Mechanism of Evolution:  Gene Flow</vt:lpstr>
      <vt:lpstr>Mechanism of Evolution:  Gene Flow</vt:lpstr>
      <vt:lpstr>Mechanism of Evolution:  Gene Flow</vt:lpstr>
      <vt:lpstr>Mechanisms of Evolution:  Gene Flow</vt:lpstr>
      <vt:lpstr>Mechanisms of Evolution: Genetic Drift</vt:lpstr>
      <vt:lpstr>Mechanisms of Evolution: Genetic Drift</vt:lpstr>
      <vt:lpstr>Mechanisms of Evolution: Genetic Drift</vt:lpstr>
      <vt:lpstr>Mechanisms of Evolution:  Genetic Drift</vt:lpstr>
      <vt:lpstr>Mechanisms of Evolution: Artificial Selection</vt:lpstr>
      <vt:lpstr>Mechanisms of Evolution: Artificial Selection</vt:lpstr>
      <vt:lpstr>Mechanisms of Evolution:  Artificial Selection</vt:lpstr>
      <vt:lpstr>Mechanisms of Evolution: Non-Random Mating</vt:lpstr>
      <vt:lpstr>Mechanisms of Evolution: Non-Random Mating</vt:lpstr>
      <vt:lpstr>Mechanisms of Evolution:  Non-Random Mating</vt:lpstr>
      <vt:lpstr>Limits</vt:lpstr>
      <vt:lpstr>Mechanisms of Evolution: Recombination &amp; Genetic Shuffling</vt:lpstr>
      <vt:lpstr>Mechanisms of Evolution: Reproductive Isolation</vt:lpstr>
      <vt:lpstr>What is a Species?</vt:lpstr>
      <vt:lpstr>How Do New Species Evolve?</vt:lpstr>
      <vt:lpstr>Reproductive Isolation</vt:lpstr>
      <vt:lpstr>Prezygotic Mechanisms</vt:lpstr>
      <vt:lpstr>Postzygotic Mechanisms</vt:lpstr>
      <vt:lpstr>Cladogenesis</vt:lpstr>
      <vt:lpstr>How Evolution Occurs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of Evolution</dc:title>
  <dc:creator>Marianne Dobrovolny</dc:creator>
  <cp:lastModifiedBy>Shehniyilagh, Cyrus</cp:lastModifiedBy>
  <cp:revision>51</cp:revision>
  <dcterms:created xsi:type="dcterms:W3CDTF">2012-11-09T22:44:35Z</dcterms:created>
  <dcterms:modified xsi:type="dcterms:W3CDTF">2019-02-12T14:55:30Z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0x010100683F11D628784D4CBE1EE772C85AAF49</vt:lpwstr>
  </property>
</Properties>
</file>