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954838" cy="9309100"/>
  <p:embeddedFontLst>
    <p:embeddedFont>
      <p:font typeface="Comfortaa" panose="020B0604020202020204" charset="0"/>
      <p:regular r:id="rId23"/>
      <p:bold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6C01F4-C94C-4CA1-8401-BDA36BE098FA}">
  <a:tblStyle styleId="{416C01F4-C94C-4CA1-8401-BDA36BE098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0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8398326-2C93-4D8A-8B27-6A51AC9A5A72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ACF9871-ECB6-472E-A601-2D20C985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05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15" tIns="92915" rIns="92915" bIns="9291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96b411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96b41159_0_0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r>
              <a:rPr lang="en" b="1"/>
              <a:t>Discussion Tip: </a:t>
            </a:r>
            <a:r>
              <a:rPr lang="en"/>
              <a:t>Ask students what it means to “think like a historian.” How is this different from thinking like a scientist or mathematician?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aafe0d1c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aafe0d1c6_0_80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aafe0d1c6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aafe0d1c6_0_342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aafe0d1c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aafe0d1c6_0_90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aafe0d1c6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aafe0d1c6_0_347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aafe0d1c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aafe0d1c6_0_95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aafe0d1c6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aafe0d1c6_0_352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aafe0d1c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aafe0d1c6_0_100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aafe0d1c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aafe0d1c6_0_357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aafe0d1c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aafe0d1c6_0_105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aafe0d1c6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aafe0d1c6_0_362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aafe0d1c6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aafe0d1c6_0_218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aafe0d1c6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aafe0d1c6_0_222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aafe0d1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aafe0d1c6_0_0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aafe0d1c6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aafe0d1c6_0_277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aafe0d1c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aafe0d1c6_0_50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aafe0d1c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aafe0d1c6_0_61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aafe0d1c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aafe0d1c6_0_68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aafe0d1c6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aafe0d1c6_0_330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915" tIns="92915" rIns="92915" bIns="929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FC5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ZfGTL2PY3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342350" y="0"/>
            <a:ext cx="7641000" cy="5074200"/>
          </a:xfrm>
          <a:prstGeom prst="cloudCallout">
            <a:avLst>
              <a:gd name="adj1" fmla="val -46787"/>
              <a:gd name="adj2" fmla="val 45417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889125" y="1689275"/>
            <a:ext cx="6342000" cy="242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Comfortaa"/>
                <a:ea typeface="Comfortaa"/>
                <a:cs typeface="Comfortaa"/>
                <a:sym typeface="Comfortaa"/>
              </a:rPr>
              <a:t>THINK LIKE </a:t>
            </a:r>
            <a:endParaRPr sz="70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Comfortaa"/>
                <a:ea typeface="Comfortaa"/>
                <a:cs typeface="Comfortaa"/>
                <a:sym typeface="Comfortaa"/>
              </a:rPr>
              <a:t>A  HISTORIAN</a:t>
            </a:r>
            <a:endParaRPr sz="70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272300"/>
            <a:ext cx="8520600" cy="957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Historians…. SEE HISTORICAL PERSPECTIVES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1344375"/>
            <a:ext cx="8520600" cy="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historical perspective is one that considers the </a:t>
            </a:r>
            <a:r>
              <a:rPr lang="en" sz="2400" b="1" u="sng">
                <a:solidFill>
                  <a:schemeClr val="dk1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context</a:t>
            </a: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or background information of people and events of the past in their judgement.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Important questions:</a:t>
            </a:r>
            <a:endParaRPr sz="2400" b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can we understand the differences between our society and the past?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Why do people think and act the way they do?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Why did this event happen the way it did?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b="1" u="sng">
              <a:solidFill>
                <a:srgbClr val="000000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07975"/>
            <a:ext cx="8520600" cy="1035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TLAH and YOU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Skills Practice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1669825"/>
            <a:ext cx="4077600" cy="3144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omfortaa"/>
                <a:ea typeface="Comfortaa"/>
                <a:cs typeface="Comfortaa"/>
                <a:sym typeface="Comfortaa"/>
              </a:rPr>
              <a:t>Use the same “life event” and give one piece of background information that helps us to understand the event.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Comfortaa"/>
                <a:ea typeface="Comfortaa"/>
                <a:cs typeface="Comfortaa"/>
                <a:sym typeface="Comfortaa"/>
              </a:rPr>
              <a:t>Example:</a:t>
            </a:r>
            <a:r>
              <a:rPr lang="en" sz="1800" b="1">
                <a:latin typeface="Comfortaa"/>
                <a:ea typeface="Comfortaa"/>
                <a:cs typeface="Comfortaa"/>
                <a:sym typeface="Comfortaa"/>
              </a:rPr>
              <a:t> Where did it happen? When did it happen? What was going on in the world at the time?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4754700" y="1669825"/>
            <a:ext cx="4077600" cy="3144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mfortaa"/>
                <a:ea typeface="Comfortaa"/>
                <a:cs typeface="Comfortaa"/>
                <a:sym typeface="Comfortaa"/>
              </a:rPr>
              <a:t>Your example here. 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272300"/>
            <a:ext cx="8520600" cy="957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Historians…. IDENTIFY CAUSE AND CONSEQUENCES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311700" y="1344375"/>
            <a:ext cx="8520600" cy="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cause is the origin of something or reason for action. A </a:t>
            </a:r>
            <a:r>
              <a:rPr lang="en" sz="2400" b="1" u="sng">
                <a:solidFill>
                  <a:schemeClr val="dk1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consequence</a:t>
            </a: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is the outcome, either positive or negative.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Important questions:</a:t>
            </a:r>
            <a:endParaRPr sz="2400" b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is the cause of an event or decision?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is the consequence of an event or decision?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b="1" u="sng">
              <a:solidFill>
                <a:srgbClr val="000000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407975"/>
            <a:ext cx="8520600" cy="1035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TLAH and YOU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Skills Practice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1669825"/>
            <a:ext cx="4260300" cy="3144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What caused this event?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What was a consequence of this event?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4754700" y="1669825"/>
            <a:ext cx="4077600" cy="3144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mfortaa"/>
                <a:ea typeface="Comfortaa"/>
                <a:cs typeface="Comfortaa"/>
                <a:sym typeface="Comfortaa"/>
              </a:rPr>
              <a:t>Your example here. 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272300"/>
            <a:ext cx="8520600" cy="957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Historians…. IDENTIFY CHANGE AND CONTINUTITY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11700" y="1344375"/>
            <a:ext cx="8520600" cy="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change is a new development or shift. </a:t>
            </a:r>
            <a:r>
              <a:rPr lang="en" sz="2400" b="1" u="sng">
                <a:solidFill>
                  <a:schemeClr val="dk1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Continuity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is when conditions stay the same (between time period or geographic locations).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Important questions:</a:t>
            </a:r>
            <a:endParaRPr sz="2400" b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changes and why?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stays the same and why?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b="1" u="sng">
              <a:solidFill>
                <a:srgbClr val="000000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11700" y="407975"/>
            <a:ext cx="8520600" cy="1035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TLAH and YOU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Skills Practice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11700" y="1669825"/>
            <a:ext cx="4159200" cy="3144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What changed or what stayed the same in this event?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4754700" y="1669825"/>
            <a:ext cx="4077600" cy="3144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mfortaa"/>
                <a:ea typeface="Comfortaa"/>
                <a:cs typeface="Comfortaa"/>
                <a:sym typeface="Comfortaa"/>
              </a:rPr>
              <a:t>Your example here. 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311700" y="272300"/>
            <a:ext cx="8520600" cy="746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Historians…. ADDRESS ETHICAL ISSUES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311700" y="1344375"/>
            <a:ext cx="8520600" cy="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Ethics</a:t>
            </a: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are morals or questions of right and wrong. Ethical issues are ones that have an ethical or a “right choice” and an unethical or “wrong choice”.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Important questions:</a:t>
            </a:r>
            <a:endParaRPr sz="2400" b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do we deal with the decisions, good AND bad, made my historical actors?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do these decisions affect us today?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b="1" u="sng">
              <a:solidFill>
                <a:srgbClr val="000000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311700" y="407975"/>
            <a:ext cx="8520600" cy="1035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TLAH and YOU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Skills Practice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311700" y="1669825"/>
            <a:ext cx="4145100" cy="3144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mfortaa"/>
                <a:ea typeface="Comfortaa"/>
                <a:cs typeface="Comfortaa"/>
                <a:sym typeface="Comfortaa"/>
              </a:rPr>
              <a:t>Did this “life event” involve an ethical issue?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mfortaa"/>
                <a:ea typeface="Comfortaa"/>
                <a:cs typeface="Comfortaa"/>
                <a:sym typeface="Comfortaa"/>
              </a:rPr>
              <a:t>***Not everything is an ethical issue. It is important to know how to identify an ethical issue, as well as the moral choices. 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754700" y="1669825"/>
            <a:ext cx="4077600" cy="3144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mfortaa"/>
                <a:ea typeface="Comfortaa"/>
                <a:cs typeface="Comfortaa"/>
                <a:sym typeface="Comfortaa"/>
              </a:rPr>
              <a:t>Your example here. 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311700" y="272300"/>
            <a:ext cx="8520600" cy="746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Historians…. IDENTIFY SIGNIFICANCE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311700" y="1344375"/>
            <a:ext cx="8520600" cy="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Significance</a:t>
            </a: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is the importance of something. A historical event, person, or idea can be significant because of its impact on society.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Important questions:</a:t>
            </a:r>
            <a:endParaRPr sz="2400" b="1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Why is this significant or important?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Who determines significance?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b="1" u="sng">
              <a:solidFill>
                <a:srgbClr val="000000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78" name="Google Shape;178;p30"/>
          <p:cNvCxnSpPr/>
          <p:nvPr/>
        </p:nvCxnSpPr>
        <p:spPr>
          <a:xfrm rot="10800000">
            <a:off x="5746100" y="3801500"/>
            <a:ext cx="1497900" cy="3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311700" y="407975"/>
            <a:ext cx="8520600" cy="1035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TLAH and YOU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Skills Practice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311700" y="1669825"/>
            <a:ext cx="4074900" cy="3144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What was the importance or impact of this event?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4754700" y="1669825"/>
            <a:ext cx="4077600" cy="3144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mfortaa"/>
                <a:ea typeface="Comfortaa"/>
                <a:cs typeface="Comfortaa"/>
                <a:sym typeface="Comfortaa"/>
              </a:rPr>
              <a:t>Your example here. 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982950" y="1868400"/>
            <a:ext cx="7178100" cy="14067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Century Gothic"/>
                <a:ea typeface="Century Gothic"/>
                <a:cs typeface="Century Gothic"/>
                <a:sym typeface="Century Gothic"/>
              </a:rPr>
              <a:t>Warm-up:</a:t>
            </a: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 Why is the study of history important?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982950" y="1165050"/>
            <a:ext cx="7178100" cy="23799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Century Gothic"/>
                <a:ea typeface="Century Gothic"/>
                <a:cs typeface="Century Gothic"/>
                <a:sym typeface="Century Gothic"/>
              </a:rPr>
              <a:t>Essential Question:</a:t>
            </a: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 What are the tools historians use to think about the past?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ctrTitle"/>
          </p:nvPr>
        </p:nvSpPr>
        <p:spPr>
          <a:xfrm>
            <a:off x="311700" y="91225"/>
            <a:ext cx="8520600" cy="6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Comfortaa"/>
                <a:ea typeface="Comfortaa"/>
                <a:cs typeface="Comfortaa"/>
                <a:sym typeface="Comfortaa"/>
              </a:rPr>
              <a:t>WHY STUDY HISTORY?</a:t>
            </a:r>
            <a:endParaRPr sz="35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1" name="Google Shape;71;p16" descr="Classic Lion King clip. Owned by Disney, no copyright infrinement intended" title="Lion King - What did you do that for - the past can hu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888" y="667300"/>
            <a:ext cx="5818225" cy="43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311700" y="272300"/>
            <a:ext cx="8520600" cy="572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Historical Questions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3495" y="178350"/>
            <a:ext cx="1294180" cy="831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" name="Google Shape;78;p17"/>
          <p:cNvSpPr txBox="1"/>
          <p:nvPr/>
        </p:nvSpPr>
        <p:spPr>
          <a:xfrm>
            <a:off x="620188" y="1087200"/>
            <a:ext cx="2400300" cy="1057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Who are we and where do we come from? </a:t>
            </a:r>
            <a:endParaRPr sz="1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3371850" y="1087200"/>
            <a:ext cx="2400300" cy="1057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Why do people believe the things they do?</a:t>
            </a:r>
            <a:endParaRPr sz="1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3371850" y="2386600"/>
            <a:ext cx="2400300" cy="259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Why have people organized their societies, economies, and environments in different ways, and why do they still?</a:t>
            </a:r>
            <a:endParaRPr sz="1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537650" y="2386600"/>
            <a:ext cx="2400300" cy="2473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accounts for poverty and inequality, prejudice and discrimination, or the success and failure of nations? </a:t>
            </a:r>
            <a:endParaRPr sz="1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6123500" y="3613975"/>
            <a:ext cx="2400300" cy="1057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influences the choices people make? </a:t>
            </a:r>
            <a:endParaRPr sz="1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6123500" y="1540175"/>
            <a:ext cx="2400300" cy="1857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causes conflict, and how can it be prevented—or should it be? </a:t>
            </a:r>
            <a:endParaRPr sz="1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1501950" y="1746400"/>
            <a:ext cx="6140100" cy="24735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And </a:t>
            </a:r>
            <a:r>
              <a:rPr lang="en" sz="3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</a:t>
            </a:r>
            <a:r>
              <a:rPr lang="en"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do we answer any of these questions?</a:t>
            </a:r>
            <a:endParaRPr sz="3000"/>
          </a:p>
        </p:txBody>
      </p:sp>
      <p:sp>
        <p:nvSpPr>
          <p:cNvPr id="85" name="Google Shape;85;p17"/>
          <p:cNvSpPr txBox="1"/>
          <p:nvPr/>
        </p:nvSpPr>
        <p:spPr>
          <a:xfrm>
            <a:off x="1242450" y="1746400"/>
            <a:ext cx="6659100" cy="2473500"/>
          </a:xfrm>
          <a:prstGeom prst="rect">
            <a:avLst/>
          </a:prstGeom>
          <a:solidFill>
            <a:srgbClr val="F1C23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With our….</a:t>
            </a:r>
            <a:endParaRPr sz="3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“THINK LIKE A HISTORIAN” Skills</a:t>
            </a:r>
            <a:endParaRPr sz="3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(TLAH)</a:t>
            </a:r>
            <a:endParaRPr sz="30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272300"/>
            <a:ext cx="8520600" cy="572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Historians…. USE EVIDENCE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u="sng">
                <a:solidFill>
                  <a:srgbClr val="000000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Evidence</a:t>
            </a:r>
            <a:r>
              <a:rPr lang="en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is proof used to support an argument or point-of-view. 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311700" y="2197050"/>
            <a:ext cx="5270700" cy="19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" sz="2400" b="1" u="sng">
                <a:solidFill>
                  <a:schemeClr val="dk1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Secondary Source</a:t>
            </a: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= created after the time period of study (ex. Textbook)</a:t>
            </a:r>
            <a:endParaRPr sz="2400" b="1" u="sng">
              <a:solidFill>
                <a:schemeClr val="dk1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" sz="2400" b="1" u="sng">
                <a:solidFill>
                  <a:schemeClr val="dk1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Primary Source</a:t>
            </a:r>
            <a:r>
              <a:rPr lang="en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= from the time period of study </a:t>
            </a:r>
            <a:endParaRPr/>
          </a:p>
        </p:txBody>
      </p:sp>
      <p:cxnSp>
        <p:nvCxnSpPr>
          <p:cNvPr id="93" name="Google Shape;93;p18"/>
          <p:cNvCxnSpPr/>
          <p:nvPr/>
        </p:nvCxnSpPr>
        <p:spPr>
          <a:xfrm>
            <a:off x="5582400" y="2568438"/>
            <a:ext cx="1106100" cy="6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94;p18"/>
          <p:cNvCxnSpPr/>
          <p:nvPr/>
        </p:nvCxnSpPr>
        <p:spPr>
          <a:xfrm>
            <a:off x="5582388" y="3972275"/>
            <a:ext cx="1106100" cy="6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0675" y="3598472"/>
            <a:ext cx="1106100" cy="136345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0675" y="1828938"/>
            <a:ext cx="1106099" cy="14856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5">
            <a:alphaModFix/>
          </a:blip>
          <a:srcRect l="16223" r="17038" b="11087"/>
          <a:stretch/>
        </p:blipFill>
        <p:spPr>
          <a:xfrm>
            <a:off x="8004279" y="143138"/>
            <a:ext cx="955245" cy="10093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272300"/>
            <a:ext cx="8520600" cy="572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Historians…. USE EVIDENCE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03" name="Google Shape;103;p19"/>
          <p:cNvGraphicFramePr/>
          <p:nvPr/>
        </p:nvGraphicFramePr>
        <p:xfrm>
          <a:off x="311700" y="1046325"/>
          <a:ext cx="8520600" cy="3698508"/>
        </p:xfrm>
        <a:graphic>
          <a:graphicData uri="http://schemas.openxmlformats.org/drawingml/2006/table">
            <a:tbl>
              <a:tblPr>
                <a:noFill/>
                <a:tableStyleId>{416C01F4-C94C-4CA1-8401-BDA36BE098FA}</a:tableStyleId>
              </a:tblPr>
              <a:tblGrid>
                <a:gridCol w="264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Normative texts</a:t>
                      </a:r>
                      <a:endParaRPr sz="18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legal texts or codes of law</a:t>
                      </a:r>
                      <a:endParaRPr sz="1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Journals </a:t>
                      </a:r>
                      <a:endParaRPr sz="18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personal reflections, diaries</a:t>
                      </a:r>
                      <a:endParaRPr sz="1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Visuals</a:t>
                      </a:r>
                      <a:endParaRPr sz="18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maps, photos, art, political cartoons</a:t>
                      </a:r>
                      <a:endParaRPr sz="1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Public Records</a:t>
                      </a:r>
                      <a:endParaRPr sz="18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census, birth/death records, city directories</a:t>
                      </a:r>
                      <a:endParaRPr sz="1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Literature</a:t>
                      </a:r>
                      <a:endParaRPr sz="18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poems, books</a:t>
                      </a:r>
                      <a:endParaRPr sz="1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Newspaper</a:t>
                      </a:r>
                      <a:endParaRPr sz="18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local, state, national</a:t>
                      </a:r>
                      <a:endParaRPr sz="1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u="sng">
                          <a:highlight>
                            <a:srgbClr val="FFFF00"/>
                          </a:highlight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Artifacts</a:t>
                      </a:r>
                      <a:endParaRPr sz="1800" b="1" u="sng">
                        <a:highlight>
                          <a:srgbClr val="FFFF00"/>
                        </a:highlight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objects made by humans</a:t>
                      </a:r>
                      <a:endParaRPr sz="1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u="sng">
                          <a:highlight>
                            <a:srgbClr val="FFFF00"/>
                          </a:highlight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Oral History</a:t>
                      </a:r>
                      <a:endParaRPr sz="1800" b="1" u="sng">
                        <a:highlight>
                          <a:srgbClr val="FFFF00"/>
                        </a:highlight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interviews or stories passed down</a:t>
                      </a:r>
                      <a:endParaRPr sz="1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272300"/>
            <a:ext cx="8520600" cy="572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Historians…. USE EVIDENCE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09" name="Google Shape;109;p20"/>
          <p:cNvCxnSpPr/>
          <p:nvPr/>
        </p:nvCxnSpPr>
        <p:spPr>
          <a:xfrm>
            <a:off x="422475" y="1709000"/>
            <a:ext cx="82143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20"/>
          <p:cNvCxnSpPr/>
          <p:nvPr/>
        </p:nvCxnSpPr>
        <p:spPr>
          <a:xfrm>
            <a:off x="4554750" y="941325"/>
            <a:ext cx="34500" cy="4069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20"/>
          <p:cNvSpPr txBox="1"/>
          <p:nvPr/>
        </p:nvSpPr>
        <p:spPr>
          <a:xfrm>
            <a:off x="422475" y="941325"/>
            <a:ext cx="401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What can that evidence be used for? What can it tell us?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4710225" y="990650"/>
            <a:ext cx="401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What are some limitations of the source?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07975"/>
            <a:ext cx="8520600" cy="1035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TLAH and YOU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Skills Practice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1818200"/>
            <a:ext cx="4077600" cy="3144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mfortaa"/>
                <a:ea typeface="Comfortaa"/>
                <a:cs typeface="Comfortaa"/>
                <a:sym typeface="Comfortaa"/>
              </a:rPr>
              <a:t>Choose one “life event.”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●"/>
            </a:pPr>
            <a:r>
              <a:rPr lang="en" sz="2000" b="1">
                <a:latin typeface="Comfortaa"/>
                <a:ea typeface="Comfortaa"/>
                <a:cs typeface="Comfortaa"/>
                <a:sym typeface="Comfortaa"/>
              </a:rPr>
              <a:t>What is an example primary source that could tell us about this event? Describe.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●"/>
            </a:pPr>
            <a:r>
              <a:rPr lang="en" sz="2000" b="1">
                <a:latin typeface="Comfortaa"/>
                <a:ea typeface="Comfortaa"/>
                <a:cs typeface="Comfortaa"/>
                <a:sym typeface="Comfortaa"/>
              </a:rPr>
              <a:t>What type of primary source is it?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Char char="●"/>
            </a:pPr>
            <a:r>
              <a:rPr lang="en" sz="2000" b="1">
                <a:latin typeface="Comfortaa"/>
                <a:ea typeface="Comfortaa"/>
                <a:cs typeface="Comfortaa"/>
                <a:sym typeface="Comfortaa"/>
              </a:rPr>
              <a:t>What are its limitations?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4754700" y="1818200"/>
            <a:ext cx="4077600" cy="3144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omfortaa"/>
                <a:ea typeface="Comfortaa"/>
                <a:cs typeface="Comfortaa"/>
                <a:sym typeface="Comfortaa"/>
              </a:rPr>
              <a:t>Your example here. 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On-screen Show (16:9)</PresentationFormat>
  <Paragraphs>106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Comfortaa</vt:lpstr>
      <vt:lpstr>Century Gothic</vt:lpstr>
      <vt:lpstr>Arial</vt:lpstr>
      <vt:lpstr>Simple Light</vt:lpstr>
      <vt:lpstr>THINK LIKE  A  HISTORIAN</vt:lpstr>
      <vt:lpstr>Warm-up: Why is the study of history important?</vt:lpstr>
      <vt:lpstr>Essential Question: What are the tools historians use to think about the past?</vt:lpstr>
      <vt:lpstr>WHY STUDY HISTORY?</vt:lpstr>
      <vt:lpstr>Historical Questions</vt:lpstr>
      <vt:lpstr>Historians…. USE EVIDENCE</vt:lpstr>
      <vt:lpstr>Historians…. USE EVIDENCE</vt:lpstr>
      <vt:lpstr>Historians…. USE EVIDENCE</vt:lpstr>
      <vt:lpstr>TLAH and YOU  Skills Practice</vt:lpstr>
      <vt:lpstr>Historians…. SEE HISTORICAL PERSPECTIVES</vt:lpstr>
      <vt:lpstr>TLAH and YOU  Skills Practice</vt:lpstr>
      <vt:lpstr>Historians…. IDENTIFY CAUSE AND CONSEQUENCES</vt:lpstr>
      <vt:lpstr>TLAH and YOU  Skills Practice</vt:lpstr>
      <vt:lpstr>Historians…. IDENTIFY CHANGE AND CONTINUTITY</vt:lpstr>
      <vt:lpstr>TLAH and YOU  Skills Practice</vt:lpstr>
      <vt:lpstr>Historians…. ADDRESS ETHICAL ISSUES</vt:lpstr>
      <vt:lpstr>TLAH and YOU  Skills Practice</vt:lpstr>
      <vt:lpstr>Historians…. IDENTIFY SIGNIFICANCE</vt:lpstr>
      <vt:lpstr>TLAH and YOU  Skills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LIKE  A  HISTORIAN</dc:title>
  <dc:creator>Aris, Amy</dc:creator>
  <cp:lastModifiedBy>Aris, Amy</cp:lastModifiedBy>
  <cp:revision>1</cp:revision>
  <cp:lastPrinted>2020-08-24T21:37:18Z</cp:lastPrinted>
  <dcterms:modified xsi:type="dcterms:W3CDTF">2020-08-24T21:37:30Z</dcterms:modified>
</cp:coreProperties>
</file>